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93" r:id="rId9"/>
    <p:sldId id="321" r:id="rId10"/>
    <p:sldId id="319" r:id="rId11"/>
    <p:sldId id="264" r:id="rId12"/>
    <p:sldId id="267" r:id="rId13"/>
    <p:sldId id="303" r:id="rId14"/>
    <p:sldId id="305" r:id="rId15"/>
    <p:sldId id="306" r:id="rId16"/>
    <p:sldId id="307" r:id="rId17"/>
    <p:sldId id="265" r:id="rId18"/>
    <p:sldId id="266" r:id="rId19"/>
    <p:sldId id="295" r:id="rId20"/>
    <p:sldId id="296" r:id="rId21"/>
    <p:sldId id="297" r:id="rId22"/>
    <p:sldId id="292" r:id="rId23"/>
    <p:sldId id="274" r:id="rId24"/>
    <p:sldId id="280" r:id="rId25"/>
    <p:sldId id="322" r:id="rId26"/>
    <p:sldId id="310" r:id="rId27"/>
    <p:sldId id="311" r:id="rId28"/>
    <p:sldId id="312" r:id="rId29"/>
    <p:sldId id="313" r:id="rId30"/>
    <p:sldId id="314" r:id="rId31"/>
    <p:sldId id="315" r:id="rId32"/>
    <p:sldId id="271" r:id="rId33"/>
    <p:sldId id="272" r:id="rId34"/>
    <p:sldId id="302" r:id="rId35"/>
    <p:sldId id="275" r:id="rId36"/>
    <p:sldId id="276" r:id="rId37"/>
    <p:sldId id="291" r:id="rId38"/>
    <p:sldId id="299" r:id="rId39"/>
    <p:sldId id="298" r:id="rId40"/>
    <p:sldId id="277" r:id="rId41"/>
    <p:sldId id="323" r:id="rId42"/>
    <p:sldId id="316" r:id="rId43"/>
    <p:sldId id="317" r:id="rId44"/>
    <p:sldId id="309" r:id="rId45"/>
    <p:sldId id="318" r:id="rId46"/>
    <p:sldId id="279" r:id="rId47"/>
    <p:sldId id="281" r:id="rId48"/>
    <p:sldId id="300" r:id="rId49"/>
    <p:sldId id="301" r:id="rId50"/>
    <p:sldId id="283" r:id="rId51"/>
    <p:sldId id="286" r:id="rId52"/>
    <p:sldId id="262" r:id="rId5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FTKPi+xIRYiDGwM2NAYJ5jo9aw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lle Caudill" initials="" lastIdx="1" clrIdx="0"/>
  <p:cmAuthor id="1" name="Lindsay Gendreau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27"/>
    <p:restoredTop sz="72429"/>
  </p:normalViewPr>
  <p:slideViewPr>
    <p:cSldViewPr snapToGrid="0">
      <p:cViewPr varScale="1">
        <p:scale>
          <a:sx n="82" d="100"/>
          <a:sy n="82" d="100"/>
        </p:scale>
        <p:origin x="832" y="176"/>
      </p:cViewPr>
      <p:guideLst/>
    </p:cSldViewPr>
  </p:slideViewPr>
  <p:notesTextViewPr>
    <p:cViewPr>
      <p:scale>
        <a:sx n="70" d="100"/>
        <a:sy n="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3-20T20:57:56.260" idx="1">
    <p:pos x="6000" y="0"/>
    <p:text>@tkrauss@linuxfoundation.org and @amayra@linuxfoundation.org please review the draft breakout housekeeping notes deck and let me know any changes needed. 
@lmays@linuxfoundation.org can you also review and let me know if any info needs to be added regarding co-los?
Thanks!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tLBcGXc"/>
      </p:ext>
    </p:extLst>
  </p:cm>
  <p:cm authorId="1" dt="2023-03-20T20:57:56.260" idx="1">
    <p:pos x="6000" y="0"/>
    <p:text>Hi @jcaudill@linuxfoundation.org - No details needed for co-los here, we create our own housekeeping slides per co-lo, thanks for checking!</p:text>
    <p:extLst>
      <p:ext uri="{C676402C-5697-4E1C-873F-D02D1690AC5C}">
        <p15:threadingInfo xmlns:p15="http://schemas.microsoft.com/office/powerpoint/2012/main" timeZoneBias="0">
          <p15:parentCm authorId="0" idx="1"/>
        </p15:threadingInfo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taLGYvI"/>
      </p:ext>
    </p:extLst>
  </p:cm>
</p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9T16:02:27.7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130 60 24575,'9'0'0,"30"0"0,-15 0 0,43 0 0,-3 0 0,1-3 0,4-1 0,-16 3 0,2 1 0,31-4 0,1 1 0,-23 1 0,-1 0 0,13 0 0,1-1 0,-8 0 0,-1-2 0,-1-2 0,-3 1 0,21 0 0,6-3 0,-39 9 0,0 0 0,8 0 0,-1 0 0,17 0 0,-1 0 0,-2 0 0,-2 0 0,-17 0 0,-6 0 0,-9 0 0,-8 0 0,4 0 0,-16 0 0,-4 0 0,-12 2 0,0 4 0,-3 1 0,0 4 0,0 3 0,0 9 0,0 10 0,0 13 0,0 11 0,0 6 0,0 4 0,0-3 0,0-5 0,0-8 0,0-4 0,0 0 0,0-1 0,0 1 0,0-3 0,0-3 0,0-5 0,0-2 0,-2-4 0,-1 0 0,0 1 0,-2-4 0,1 5 0,1 4 0,1 7 0,2-8 0,0 9 0,0-11 0,0 21 0,0-11 0,0 2 0,-1-2 0,-4 0 0,3-3 0,-3 4 0,5-8 0,0-6 0,0 11 0,0-13 0,0 4 0,0 3 0,0-9 0,0 5 0,0-4 0,0-1 0,0-11 0,0 0 0,0-10 0,0 3 0,0 0 0,0 3 0,-4-3 0,-2-3 0,0-2 0,-5-3 0,-6 0 0,-21 0 0,-13 0 0,-42 0 0,-3 0 0,35 0 0,-1 0 0,4 0 0,2 0 0,2 0 0,1 0 0,-44 0 0,13 0 0,4 0 0,-10 0 0,25 0 0,-21 0 0,9 0 0,-6 0 0,5 0 0,-2 0 0,6 5 0,-5-3 0,-2 3 0,33-5 0,-8 0 0,12 0 0,0 0 0,-6 0 0,11 0 0,7 0 0,-4 0 0,23 0 0,-9 0 0,10 0 0,-4 0 0,2 0 0,0 0 0,4 0 0,3-2 0,5-3 0,2-3 0,0 0 0,0 1 0,0 2 0,0 0 0,0 0 0,0-1 0,0-1 0,0 1 0,0-2 0,0 1 0,0 1 0,0-9 0,0 1 0,0-16 0,0 1 0,0-7 0,0 5 0,0 4 0,0 6 0,0 1 0,0 8 0,0 0 0,0 3 0,0 0 0,0 1 0,0 0 0,0-7 0,0-8 0,0-9 0,0 2 0,0-5 0,0 11 0,0-5 0,0 11 0,0-5 0,0 1 0,-5-8 0,3 9 0,-3-7 0,5 18 0,0-13 0,0 12 0,0-6 0,0 7 0,0-1 0,0 2 0,0 1 0,0 3 0,0-3 0,0 0 0,0-4 0,0-5 0,0-4 0,0-3 0,0-6 0,0 8 0,0-2 0,0 12 0,-1 0 0,-3-5 0,2 7 0,-1-13 0,3 3 0,0-8 0,0-13 0,0 17 0,0-10 0,0 23 0,0-13 0,0 2 0,0-2 0,0-3 0,0 7 0,0-7 0,0-3 0,0-6 0,0 1 0,0 3 0,0 4 0,0 11 0,0 2 0,0 8 0,0-4 0,0-14 0,0 11 0,0-16 0,2 11 0,2-2 0,1 1 0,0 5 0,0 4 0,1-2 0,1 2 0,0 5 0,6-4 0,-7 8 0,7-3 0,-7 3 0,-1-2 0,-3-2 0,-2-1 0,0 2 0,0-2 0,0-3 0,0 1 0,0-1 0,0 1 0,0 3 0,0 1 0,0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7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0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748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54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95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03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of each</a:t>
            </a:r>
          </a:p>
        </p:txBody>
      </p:sp>
    </p:spTree>
    <p:extLst>
      <p:ext uri="{BB962C8B-B14F-4D97-AF65-F5344CB8AC3E}">
        <p14:creationId xmlns:p14="http://schemas.microsoft.com/office/powerpoint/2010/main" val="1398457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of each</a:t>
            </a:r>
          </a:p>
        </p:txBody>
      </p:sp>
    </p:spTree>
    <p:extLst>
      <p:ext uri="{BB962C8B-B14F-4D97-AF65-F5344CB8AC3E}">
        <p14:creationId xmlns:p14="http://schemas.microsoft.com/office/powerpoint/2010/main" val="3954646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examples of each</a:t>
            </a:r>
          </a:p>
        </p:txBody>
      </p:sp>
    </p:spTree>
    <p:extLst>
      <p:ext uri="{BB962C8B-B14F-4D97-AF65-F5344CB8AC3E}">
        <p14:creationId xmlns:p14="http://schemas.microsoft.com/office/powerpoint/2010/main" val="3236789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53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617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04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2122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789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25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17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657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38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496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66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f9ac1f608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f9ac1f608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51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08025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2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95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318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52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95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5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190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f9ac1f60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f9ac1f60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75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1013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8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f9ac1f60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f9ac1f60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f9ac1f608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1f9ac1f608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943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57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1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6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7" descr="A picture containing 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4355" y="69574"/>
            <a:ext cx="1003088" cy="88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8" descr="Shap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44355" y="69574"/>
            <a:ext cx="1003088" cy="88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6088" y="154120"/>
            <a:ext cx="1545916" cy="71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tcd-io/etcd/issues/15606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tcd.io/docs/v3.5/op-guide/data_corruption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cd-io/etcd/blob/main/Documentation/postmortems/v3.5-data-inconsistency.md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ubernetes/enhancements/pull/3252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cd-io/etcd/issues/9222#issuecomment-36319467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blog/2020/09/02/scaling-kubernetes-networking-with-endpointslices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42.svg"/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6.png"/><Relationship Id="rId5" Type="http://schemas.microsoft.com/office/2017/06/relationships/model3d" Target="../media/model3d1.glb"/><Relationship Id="rId10" Type="http://schemas.openxmlformats.org/officeDocument/2006/relationships/image" Target="../media/image35.svg"/><Relationship Id="rId4" Type="http://schemas.openxmlformats.org/officeDocument/2006/relationships/image" Target="../media/image21.png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-288380" y="92364"/>
            <a:ext cx="401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e</a:t>
            </a:r>
            <a:r>
              <a:rPr lang="en-US" sz="3200" dirty="0"/>
              <a:t>tcd</a:t>
            </a:r>
            <a:r>
              <a:rPr lang="zh-CN" altLang="en-US" sz="3200" dirty="0"/>
              <a:t> </a:t>
            </a:r>
            <a:r>
              <a:rPr lang="en-US" altLang="zh-CN" sz="3200" dirty="0"/>
              <a:t>@</a:t>
            </a:r>
            <a:r>
              <a:rPr lang="zh-CN" altLang="en-US" sz="3200" dirty="0"/>
              <a:t> </a:t>
            </a:r>
            <a:r>
              <a:rPr lang="en-US" altLang="zh-CN" sz="3200" dirty="0"/>
              <a:t>EKS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D2F628-35A5-2618-E568-6031F21F77BF}"/>
              </a:ext>
            </a:extLst>
          </p:cNvPr>
          <p:cNvSpPr txBox="1"/>
          <p:nvPr/>
        </p:nvSpPr>
        <p:spPr>
          <a:xfrm>
            <a:off x="553154" y="1419480"/>
            <a:ext cx="1074702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1. </a:t>
            </a: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etcd</a:t>
            </a:r>
            <a:r>
              <a:rPr lang="zh-CN" altLang="en-US" sz="2400" dirty="0"/>
              <a:t> </a:t>
            </a:r>
            <a:r>
              <a:rPr lang="en-US" altLang="zh-CN" sz="2400" dirty="0"/>
              <a:t>cluster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node</a:t>
            </a:r>
            <a:r>
              <a:rPr lang="zh-CN" altLang="en-US" sz="2400" dirty="0"/>
              <a:t> </a:t>
            </a:r>
            <a:r>
              <a:rPr lang="en-US" altLang="zh-CN" sz="2400" dirty="0"/>
              <a:t>cluster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2. </a:t>
            </a:r>
            <a:r>
              <a:rPr lang="en-US" altLang="zh-CN" sz="2400" dirty="0"/>
              <a:t>kube-apiserver</a:t>
            </a:r>
            <a:r>
              <a:rPr lang="zh-CN" altLang="en-US" sz="2400" dirty="0"/>
              <a:t> </a:t>
            </a:r>
            <a:r>
              <a:rPr lang="en-US" altLang="zh-CN" sz="2400" dirty="0"/>
              <a:t>uses</a:t>
            </a:r>
            <a:r>
              <a:rPr lang="zh-CN" altLang="en-US" sz="2400" dirty="0"/>
              <a:t> </a:t>
            </a:r>
            <a:r>
              <a:rPr lang="en-US" altLang="zh-CN" sz="2400" dirty="0"/>
              <a:t>auto-sync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update</a:t>
            </a:r>
            <a:r>
              <a:rPr lang="zh-CN" altLang="en-US" sz="2400" dirty="0"/>
              <a:t> </a:t>
            </a:r>
            <a:r>
              <a:rPr lang="en-US" altLang="zh-CN" sz="2400" dirty="0"/>
              <a:t>etcd</a:t>
            </a:r>
            <a:r>
              <a:rPr lang="zh-CN" altLang="en-US" sz="2400" dirty="0"/>
              <a:t> </a:t>
            </a:r>
            <a:r>
              <a:rPr lang="en-US" altLang="zh-CN" sz="2400" dirty="0"/>
              <a:t>server</a:t>
            </a:r>
            <a:r>
              <a:rPr lang="zh-CN" altLang="en-US" sz="2400" dirty="0"/>
              <a:t> </a:t>
            </a:r>
            <a:r>
              <a:rPr lang="en-US" altLang="zh-CN" sz="2400" dirty="0"/>
              <a:t>endpoints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dirty="0"/>
              <a:t>its</a:t>
            </a:r>
            <a:r>
              <a:rPr lang="zh-CN" altLang="en-US" sz="2400" dirty="0"/>
              <a:t> </a:t>
            </a:r>
            <a:r>
              <a:rPr lang="en-US" altLang="zh-CN" sz="2400" dirty="0"/>
              <a:t>latest</a:t>
            </a:r>
            <a:r>
              <a:rPr lang="zh-CN" altLang="en-US" sz="2400" dirty="0"/>
              <a:t> </a:t>
            </a:r>
            <a:r>
              <a:rPr lang="en-US" altLang="zh-CN" sz="2400" dirty="0"/>
              <a:t>membership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3. </a:t>
            </a:r>
            <a:r>
              <a:rPr lang="en-US" altLang="zh-CN" sz="2400" dirty="0"/>
              <a:t>EKS</a:t>
            </a:r>
            <a:r>
              <a:rPr lang="zh-CN" altLang="en-US" sz="2400" dirty="0"/>
              <a:t> </a:t>
            </a:r>
            <a:r>
              <a:rPr lang="en-US" altLang="zh-CN" sz="2400" dirty="0"/>
              <a:t>etcd</a:t>
            </a:r>
            <a:r>
              <a:rPr lang="zh-CN" altLang="en-US" sz="2400" dirty="0"/>
              <a:t> </a:t>
            </a:r>
            <a:r>
              <a:rPr lang="en-US" altLang="zh-CN" sz="2400" dirty="0"/>
              <a:t>supports</a:t>
            </a:r>
            <a:r>
              <a:rPr lang="zh-CN" altLang="en-US" sz="2400" dirty="0"/>
              <a:t> </a:t>
            </a:r>
            <a:r>
              <a:rPr lang="en-US" altLang="zh-CN" sz="2400" dirty="0"/>
              <a:t>version</a:t>
            </a:r>
            <a:r>
              <a:rPr lang="zh-CN" altLang="en-US" sz="2400" dirty="0"/>
              <a:t> </a:t>
            </a:r>
            <a:r>
              <a:rPr lang="en-US" altLang="zh-CN" sz="2400" dirty="0"/>
              <a:t>downgrade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3.5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3.4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4. </a:t>
            </a:r>
            <a:r>
              <a:rPr lang="en-US" altLang="zh-CN" sz="2400" dirty="0"/>
              <a:t>etcd</a:t>
            </a:r>
            <a:r>
              <a:rPr lang="zh-CN" altLang="en-US" sz="2400" dirty="0"/>
              <a:t> </a:t>
            </a:r>
            <a:r>
              <a:rPr lang="en-US" altLang="zh-CN" sz="2400" dirty="0"/>
              <a:t>runs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systemd</a:t>
            </a:r>
            <a:r>
              <a:rPr lang="zh-CN" altLang="en-US" sz="2400" dirty="0"/>
              <a:t> </a:t>
            </a:r>
            <a:r>
              <a:rPr lang="en-US" altLang="zh-CN" sz="2400" dirty="0"/>
              <a:t>daemon</a:t>
            </a:r>
            <a:r>
              <a:rPr lang="zh-CN" altLang="en-US" sz="2400" dirty="0"/>
              <a:t> </a:t>
            </a:r>
            <a:r>
              <a:rPr lang="en-US" altLang="zh-CN" sz="2400" dirty="0"/>
              <a:t>service</a:t>
            </a:r>
          </a:p>
          <a:p>
            <a:endParaRPr lang="en-US" sz="2400" dirty="0"/>
          </a:p>
          <a:p>
            <a:r>
              <a:rPr lang="en-US" sz="2400" dirty="0"/>
              <a:t>5. </a:t>
            </a:r>
            <a:r>
              <a:rPr lang="en-US" altLang="zh-CN" sz="2400" dirty="0"/>
              <a:t>etcd</a:t>
            </a:r>
            <a:r>
              <a:rPr lang="zh-CN" altLang="en-US" sz="2400" dirty="0"/>
              <a:t> </a:t>
            </a:r>
            <a:r>
              <a:rPr lang="en-US" altLang="zh-CN" sz="2400" dirty="0"/>
              <a:t>operator</a:t>
            </a:r>
            <a:r>
              <a:rPr lang="zh-CN" altLang="en-US" sz="2400" dirty="0"/>
              <a:t> </a:t>
            </a:r>
            <a:r>
              <a:rPr lang="en-US" altLang="zh-CN" sz="2400" dirty="0"/>
              <a:t>runs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same</a:t>
            </a:r>
            <a:r>
              <a:rPr lang="zh-CN" altLang="en-US" sz="2400" dirty="0"/>
              <a:t> </a:t>
            </a:r>
            <a:r>
              <a:rPr lang="en-US" altLang="zh-CN" sz="2400" dirty="0"/>
              <a:t>box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etcd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308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7E3B3-CECC-7B98-AD70-9D251834A2DC}"/>
              </a:ext>
            </a:extLst>
          </p:cNvPr>
          <p:cNvSpPr txBox="1"/>
          <p:nvPr/>
        </p:nvSpPr>
        <p:spPr>
          <a:xfrm>
            <a:off x="2175162" y="914401"/>
            <a:ext cx="854825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Lets talk about some operational issues </a:t>
            </a:r>
          </a:p>
          <a:p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Etcd database size quota breach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Revision divergence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Out of memory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Timeouts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Request size too large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2A862-3376-1DC7-D830-1CBA61CAAF6B}"/>
              </a:ext>
            </a:extLst>
          </p:cNvPr>
          <p:cNvSpPr txBox="1"/>
          <p:nvPr/>
        </p:nvSpPr>
        <p:spPr>
          <a:xfrm>
            <a:off x="835573" y="189186"/>
            <a:ext cx="20652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Agenda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2788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66734B-1CA5-0517-B534-14EF62200513}"/>
              </a:ext>
            </a:extLst>
          </p:cNvPr>
          <p:cNvSpPr txBox="1"/>
          <p:nvPr/>
        </p:nvSpPr>
        <p:spPr>
          <a:xfrm>
            <a:off x="778435" y="1462086"/>
            <a:ext cx="6183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1.Etcd database size quota exceeded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E620C0-1360-4C58-0FFD-24000186D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21" y="2742049"/>
            <a:ext cx="4939862" cy="370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8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0E08-DE57-7410-9F67-975D784B0A1B}"/>
              </a:ext>
            </a:extLst>
          </p:cNvPr>
          <p:cNvSpPr txBox="1"/>
          <p:nvPr/>
        </p:nvSpPr>
        <p:spPr>
          <a:xfrm>
            <a:off x="401782" y="1884217"/>
            <a:ext cx="115634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this issue?  Some concepts -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Quota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MVCC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Defrag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Alarm and Disarm</a:t>
            </a:r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D91CA-8A59-0F07-59EF-0486E1A9AB9A}"/>
              </a:ext>
            </a:extLst>
          </p:cNvPr>
          <p:cNvSpPr txBox="1"/>
          <p:nvPr/>
        </p:nvSpPr>
        <p:spPr>
          <a:xfrm>
            <a:off x="401782" y="216123"/>
            <a:ext cx="66752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Etcd database size quota exceeded</a:t>
            </a:r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B42AD-4254-8E54-D621-7DA68203DB61}"/>
              </a:ext>
            </a:extLst>
          </p:cNvPr>
          <p:cNvSpPr txBox="1"/>
          <p:nvPr/>
        </p:nvSpPr>
        <p:spPr>
          <a:xfrm>
            <a:off x="1135117" y="5171090"/>
            <a:ext cx="55659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</a:t>
            </a:r>
          </a:p>
          <a:p>
            <a:r>
              <a:rPr lang="en-US" dirty="0"/>
              <a:t>1. Quota - https://</a:t>
            </a:r>
            <a:r>
              <a:rPr lang="en-US" dirty="0" err="1"/>
              <a:t>etcd.io</a:t>
            </a:r>
            <a:r>
              <a:rPr lang="en-US" dirty="0"/>
              <a:t>/docs/v3.3/dev-guide/limit/#storage-size-limit</a:t>
            </a:r>
          </a:p>
          <a:p>
            <a:r>
              <a:rPr lang="en-US" dirty="0"/>
              <a:t>2. Compaction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etcd</a:t>
            </a:r>
            <a:r>
              <a:rPr lang="en-US" dirty="0"/>
              <a:t>-io/</a:t>
            </a:r>
            <a:r>
              <a:rPr lang="en-US" dirty="0" err="1"/>
              <a:t>etcd</a:t>
            </a:r>
            <a:r>
              <a:rPr lang="en-US" dirty="0"/>
              <a:t>/issues/14595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991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D91CA-8A59-0F07-59EF-0486E1A9AB9A}"/>
              </a:ext>
            </a:extLst>
          </p:cNvPr>
          <p:cNvSpPr txBox="1"/>
          <p:nvPr/>
        </p:nvSpPr>
        <p:spPr>
          <a:xfrm>
            <a:off x="401782" y="216123"/>
            <a:ext cx="40799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Etcd database fills up</a:t>
            </a:r>
          </a:p>
          <a:p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CC5425-B68A-6772-0DF9-89BBF1A2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9" y="1884218"/>
            <a:ext cx="5372100" cy="4000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39A2EF-84FB-8BC7-7CEA-80BA3A39650D}"/>
              </a:ext>
            </a:extLst>
          </p:cNvPr>
          <p:cNvSpPr txBox="1"/>
          <p:nvPr/>
        </p:nvSpPr>
        <p:spPr>
          <a:xfrm>
            <a:off x="7584142" y="3070802"/>
            <a:ext cx="418875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Quota is about size of backend </a:t>
            </a:r>
            <a:r>
              <a:rPr lang="en-US" dirty="0" err="1"/>
              <a:t>db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revisions per key – copy on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Deletion ‘adds’ to </a:t>
            </a:r>
            <a:r>
              <a:rPr lang="en-US" dirty="0" err="1"/>
              <a:t>db</a:t>
            </a:r>
            <a:r>
              <a:rPr lang="en-US" dirty="0"/>
              <a:t> file – writes a tombstone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Alarm activates at quota; needs explicit disarm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Today, EKS operates with 8GB quota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becomes read-only</a:t>
            </a:r>
          </a:p>
        </p:txBody>
      </p:sp>
      <p:pic>
        <p:nvPicPr>
          <p:cNvPr id="7" name="Graphic 6" descr="Siren">
            <a:extLst>
              <a:ext uri="{FF2B5EF4-FFF2-40B4-BE49-F238E27FC236}">
                <a16:creationId xmlns:a16="http://schemas.microsoft.com/office/drawing/2014/main" id="{4A8BE991-537C-07DD-5C0E-A7F6A5B7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727" y="3884468"/>
            <a:ext cx="914400" cy="9144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604118-0B3A-31AD-BC3B-C8841E687159}"/>
              </a:ext>
            </a:extLst>
          </p:cNvPr>
          <p:cNvSpPr/>
          <p:nvPr/>
        </p:nvSpPr>
        <p:spPr>
          <a:xfrm>
            <a:off x="2703368" y="2420922"/>
            <a:ext cx="1132609" cy="651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raft</a:t>
            </a:r>
          </a:p>
        </p:txBody>
      </p:sp>
    </p:spTree>
    <p:extLst>
      <p:ext uri="{BB962C8B-B14F-4D97-AF65-F5344CB8AC3E}">
        <p14:creationId xmlns:p14="http://schemas.microsoft.com/office/powerpoint/2010/main" val="72003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D91CA-8A59-0F07-59EF-0486E1A9AB9A}"/>
              </a:ext>
            </a:extLst>
          </p:cNvPr>
          <p:cNvSpPr txBox="1"/>
          <p:nvPr/>
        </p:nvSpPr>
        <p:spPr>
          <a:xfrm>
            <a:off x="401782" y="216123"/>
            <a:ext cx="32143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Etcd compaction</a:t>
            </a: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AA765-FB89-E30C-2505-8578C0C7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03" y="1155700"/>
            <a:ext cx="6616700" cy="5702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9A775C-01FF-C90B-7555-D1E91B70B071}"/>
              </a:ext>
            </a:extLst>
          </p:cNvPr>
          <p:cNvSpPr txBox="1"/>
          <p:nvPr/>
        </p:nvSpPr>
        <p:spPr>
          <a:xfrm>
            <a:off x="5924550" y="3401080"/>
            <a:ext cx="62039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Quota applies to the size of the </a:t>
            </a:r>
            <a:r>
              <a:rPr lang="en-US" dirty="0" err="1"/>
              <a:t>db</a:t>
            </a:r>
            <a:r>
              <a:rPr lang="en-US" dirty="0"/>
              <a:t> file and not to ‘in-use’ bytes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EKS environment, compaction is run every 5 minutes by the </a:t>
            </a:r>
            <a:r>
              <a:rPr lang="en-US" dirty="0" err="1"/>
              <a:t>apiserver</a:t>
            </a:r>
            <a:endParaRPr lang="en-US" dirty="0"/>
          </a:p>
        </p:txBody>
      </p:sp>
      <p:pic>
        <p:nvPicPr>
          <p:cNvPr id="2" name="Graphic 1" descr="Siren">
            <a:extLst>
              <a:ext uri="{FF2B5EF4-FFF2-40B4-BE49-F238E27FC236}">
                <a16:creationId xmlns:a16="http://schemas.microsoft.com/office/drawing/2014/main" id="{4F66225C-BBDC-4D1B-6869-1613D625C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7527" y="342900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807AF-B807-45F2-557F-8258479DAAF9}"/>
              </a:ext>
            </a:extLst>
          </p:cNvPr>
          <p:cNvSpPr txBox="1"/>
          <p:nvPr/>
        </p:nvSpPr>
        <p:spPr>
          <a:xfrm>
            <a:off x="1488141" y="5486401"/>
            <a:ext cx="3776586" cy="1169551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there is no alarm, the ’holes’ can be used by </a:t>
            </a:r>
            <a:r>
              <a:rPr lang="en-US" dirty="0" err="1"/>
              <a:t>etcd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when in alarm, request is denied even if there is space available inside the </a:t>
            </a:r>
            <a:r>
              <a:rPr lang="en-US" dirty="0" err="1"/>
              <a:t>db</a:t>
            </a:r>
            <a:r>
              <a:rPr lang="en-US" dirty="0"/>
              <a:t> file.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0FDB0D-58EE-72D9-3D3A-16DAE6D487F1}"/>
              </a:ext>
            </a:extLst>
          </p:cNvPr>
          <p:cNvSpPr/>
          <p:nvPr/>
        </p:nvSpPr>
        <p:spPr>
          <a:xfrm>
            <a:off x="2350164" y="1712380"/>
            <a:ext cx="1132609" cy="651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raft</a:t>
            </a:r>
          </a:p>
        </p:txBody>
      </p:sp>
    </p:spTree>
    <p:extLst>
      <p:ext uri="{BB962C8B-B14F-4D97-AF65-F5344CB8AC3E}">
        <p14:creationId xmlns:p14="http://schemas.microsoft.com/office/powerpoint/2010/main" val="1056373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D91CA-8A59-0F07-59EF-0486E1A9AB9A}"/>
              </a:ext>
            </a:extLst>
          </p:cNvPr>
          <p:cNvSpPr txBox="1"/>
          <p:nvPr/>
        </p:nvSpPr>
        <p:spPr>
          <a:xfrm>
            <a:off x="401782" y="216123"/>
            <a:ext cx="22797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Etcd defrag</a:t>
            </a:r>
          </a:p>
          <a:p>
            <a:endParaRPr lang="en-US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93FAB7-6CB8-F2B9-5C2B-EE0F71858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3" y="1293341"/>
            <a:ext cx="5702300" cy="523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85362D-CBC3-8B15-08FB-9470F94BF1AD}"/>
              </a:ext>
            </a:extLst>
          </p:cNvPr>
          <p:cNvSpPr txBox="1"/>
          <p:nvPr/>
        </p:nvSpPr>
        <p:spPr>
          <a:xfrm>
            <a:off x="4858871" y="2191995"/>
            <a:ext cx="68276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Defrag is run by the operator – in EKS environment we have an operator agent to do this. </a:t>
            </a:r>
          </a:p>
          <a:p>
            <a:endParaRPr lang="en-US" dirty="0"/>
          </a:p>
          <a:p>
            <a:r>
              <a:rPr lang="en-US" dirty="0"/>
              <a:t>Although file size drops, alarm does not clear. Explicit disarm is needed to turn off the alarm.</a:t>
            </a:r>
          </a:p>
        </p:txBody>
      </p:sp>
      <p:pic>
        <p:nvPicPr>
          <p:cNvPr id="6" name="Graphic 5" descr="Siren">
            <a:extLst>
              <a:ext uri="{FF2B5EF4-FFF2-40B4-BE49-F238E27FC236}">
                <a16:creationId xmlns:a16="http://schemas.microsoft.com/office/drawing/2014/main" id="{E41DB5AA-B415-94AF-C86F-1AB382906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62983" y="3269213"/>
            <a:ext cx="914400" cy="914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20D1F0-6D77-D272-8109-D0D460F3317F}"/>
              </a:ext>
            </a:extLst>
          </p:cNvPr>
          <p:cNvSpPr/>
          <p:nvPr/>
        </p:nvSpPr>
        <p:spPr>
          <a:xfrm>
            <a:off x="2360468" y="1754172"/>
            <a:ext cx="1132609" cy="6514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raft</a:t>
            </a:r>
          </a:p>
        </p:txBody>
      </p:sp>
    </p:spTree>
    <p:extLst>
      <p:ext uri="{BB962C8B-B14F-4D97-AF65-F5344CB8AC3E}">
        <p14:creationId xmlns:p14="http://schemas.microsoft.com/office/powerpoint/2010/main" val="2624202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0E08-DE57-7410-9F67-975D784B0A1B}"/>
              </a:ext>
            </a:extLst>
          </p:cNvPr>
          <p:cNvSpPr txBox="1"/>
          <p:nvPr/>
        </p:nvSpPr>
        <p:spPr>
          <a:xfrm>
            <a:off x="401782" y="1884217"/>
            <a:ext cx="11563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this issue?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Workloads exceed the </a:t>
            </a:r>
            <a:r>
              <a:rPr lang="en-US" sz="2800" dirty="0" err="1"/>
              <a:t>etcd</a:t>
            </a:r>
            <a:r>
              <a:rPr lang="en-US" sz="2800" dirty="0"/>
              <a:t> backend quota – mostly unintentionally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When this limit is reached, </a:t>
            </a:r>
            <a:r>
              <a:rPr lang="en-US" sz="2800" dirty="0" err="1"/>
              <a:t>etcd</a:t>
            </a:r>
            <a:r>
              <a:rPr lang="en-US" sz="2800" dirty="0"/>
              <a:t> cluster becomes read-only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Compaction run by </a:t>
            </a:r>
            <a:r>
              <a:rPr lang="en-US" sz="2800" dirty="0" err="1"/>
              <a:t>api</a:t>
            </a:r>
            <a:r>
              <a:rPr lang="en-US" sz="2800" dirty="0"/>
              <a:t>-server stops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Operator intervention is required to disarm the cluster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Deletion of the objects may need more space…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D91CA-8A59-0F07-59EF-0486E1A9AB9A}"/>
              </a:ext>
            </a:extLst>
          </p:cNvPr>
          <p:cNvSpPr txBox="1"/>
          <p:nvPr/>
        </p:nvSpPr>
        <p:spPr>
          <a:xfrm>
            <a:off x="401782" y="216123"/>
            <a:ext cx="66752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Etcd database size quota exceeded</a:t>
            </a:r>
          </a:p>
          <a:p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B42AD-4254-8E54-D621-7DA68203DB61}"/>
              </a:ext>
            </a:extLst>
          </p:cNvPr>
          <p:cNvSpPr txBox="1"/>
          <p:nvPr/>
        </p:nvSpPr>
        <p:spPr>
          <a:xfrm>
            <a:off x="1135117" y="5171090"/>
            <a:ext cx="55659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References</a:t>
            </a:r>
          </a:p>
          <a:p>
            <a:r>
              <a:rPr lang="en-US" dirty="0"/>
              <a:t>1. Quota - https://</a:t>
            </a:r>
            <a:r>
              <a:rPr lang="en-US" dirty="0" err="1"/>
              <a:t>etcd.io</a:t>
            </a:r>
            <a:r>
              <a:rPr lang="en-US" dirty="0"/>
              <a:t>/docs/v3.3/dev-guide/limit/#storage-size-limit</a:t>
            </a:r>
          </a:p>
          <a:p>
            <a:r>
              <a:rPr lang="en-US" dirty="0"/>
              <a:t>2. Compaction -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etcd</a:t>
            </a:r>
            <a:r>
              <a:rPr lang="en-US" dirty="0"/>
              <a:t>-io/</a:t>
            </a:r>
            <a:r>
              <a:rPr lang="en-US" dirty="0" err="1"/>
              <a:t>etcd</a:t>
            </a:r>
            <a:r>
              <a:rPr lang="en-US" dirty="0"/>
              <a:t>/issues/14595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314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0E08-DE57-7410-9F67-975D784B0A1B}"/>
              </a:ext>
            </a:extLst>
          </p:cNvPr>
          <p:cNvSpPr txBox="1"/>
          <p:nvPr/>
        </p:nvSpPr>
        <p:spPr>
          <a:xfrm>
            <a:off x="211240" y="1292772"/>
            <a:ext cx="11518305" cy="397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do we see this issue?</a:t>
            </a:r>
          </a:p>
          <a:p>
            <a:endParaRPr lang="en-US" sz="2800" dirty="0"/>
          </a:p>
          <a:p>
            <a:r>
              <a:rPr lang="en-US" sz="2800" dirty="0"/>
              <a:t>Object count – too many keys</a:t>
            </a:r>
          </a:p>
          <a:p>
            <a:r>
              <a:rPr lang="en-US" sz="2800" dirty="0"/>
              <a:t>Object size – blob pod spec</a:t>
            </a:r>
          </a:p>
          <a:p>
            <a:r>
              <a:rPr lang="en-US" sz="2800" dirty="0"/>
              <a:t>Revisions – repeated updates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9F1948-5A8E-53BB-A73F-5E7465657896}"/>
              </a:ext>
            </a:extLst>
          </p:cNvPr>
          <p:cNvGrpSpPr/>
          <p:nvPr/>
        </p:nvGrpSpPr>
        <p:grpSpPr>
          <a:xfrm>
            <a:off x="5377911" y="1749911"/>
            <a:ext cx="6037947" cy="3520433"/>
            <a:chOff x="4281055" y="2833254"/>
            <a:chExt cx="4202222" cy="2725241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F58461A-200C-B8B5-3E53-77D9FF71B78D}"/>
                </a:ext>
              </a:extLst>
            </p:cNvPr>
            <p:cNvCxnSpPr/>
            <p:nvPr/>
          </p:nvCxnSpPr>
          <p:spPr>
            <a:xfrm flipV="1">
              <a:off x="5269617" y="2833254"/>
              <a:ext cx="0" cy="1648691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EBC8D8-9079-6605-5821-01AEDFEC510D}"/>
                </a:ext>
              </a:extLst>
            </p:cNvPr>
            <p:cNvCxnSpPr>
              <a:cxnSpLocks/>
            </p:cNvCxnSpPr>
            <p:nvPr/>
          </p:nvCxnSpPr>
          <p:spPr>
            <a:xfrm>
              <a:off x="5311182" y="4488872"/>
              <a:ext cx="1773382" cy="30687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75B7A6A-4C75-DE82-339C-191B3641F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1055" y="4481945"/>
              <a:ext cx="981227" cy="976746"/>
            </a:xfrm>
            <a:prstGeom prst="straightConnector1">
              <a:avLst/>
            </a:prstGeom>
            <a:ln w="889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A28D3C-2DF7-6013-4470-D795FE563617}"/>
                </a:ext>
              </a:extLst>
            </p:cNvPr>
            <p:cNvSpPr txBox="1"/>
            <p:nvPr/>
          </p:nvSpPr>
          <p:spPr>
            <a:xfrm>
              <a:off x="5358240" y="2833254"/>
              <a:ext cx="1449829" cy="251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chemeClr val="tx1"/>
                  </a:solidFill>
                </a:rPr>
                <a:t>Object Size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105D21-B90F-3B67-483C-CC10ED8B315C}"/>
                </a:ext>
              </a:extLst>
            </p:cNvPr>
            <p:cNvSpPr txBox="1"/>
            <p:nvPr/>
          </p:nvSpPr>
          <p:spPr>
            <a:xfrm>
              <a:off x="7033448" y="4342587"/>
              <a:ext cx="1449829" cy="251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/>
                <a:t>Object Count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6EC157-1D67-F7CE-5AC9-143BC6617D56}"/>
                </a:ext>
              </a:extLst>
            </p:cNvPr>
            <p:cNvSpPr txBox="1"/>
            <p:nvPr/>
          </p:nvSpPr>
          <p:spPr>
            <a:xfrm>
              <a:off x="4385501" y="5306529"/>
              <a:ext cx="1449829" cy="251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/>
                <a:t>Revisions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1589ED-4072-142B-9D81-D24FCE6A4A07}"/>
              </a:ext>
            </a:extLst>
          </p:cNvPr>
          <p:cNvSpPr txBox="1"/>
          <p:nvPr/>
        </p:nvSpPr>
        <p:spPr>
          <a:xfrm>
            <a:off x="211240" y="5424232"/>
            <a:ext cx="879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post - https://</a:t>
            </a:r>
            <a:r>
              <a:rPr lang="en-US" dirty="0" err="1"/>
              <a:t>aws.amazon.com</a:t>
            </a:r>
            <a:r>
              <a:rPr lang="en-US" dirty="0"/>
              <a:t>/blogs/containers/managing-</a:t>
            </a:r>
            <a:r>
              <a:rPr lang="en-US" dirty="0" err="1"/>
              <a:t>etcd</a:t>
            </a:r>
            <a:r>
              <a:rPr lang="en-US" dirty="0"/>
              <a:t>-database-size-on-amazon-</a:t>
            </a:r>
            <a:r>
              <a:rPr lang="en-US" dirty="0" err="1"/>
              <a:t>eks</a:t>
            </a:r>
            <a:r>
              <a:rPr lang="en-US" dirty="0"/>
              <a:t>-clusters/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45AA-2D7A-42A7-6053-BCD5D8F3450E}"/>
              </a:ext>
            </a:extLst>
          </p:cNvPr>
          <p:cNvSpPr txBox="1"/>
          <p:nvPr/>
        </p:nvSpPr>
        <p:spPr>
          <a:xfrm>
            <a:off x="434297" y="155699"/>
            <a:ext cx="6264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Etcd database size quota breach</a:t>
            </a:r>
          </a:p>
        </p:txBody>
      </p:sp>
    </p:spTree>
    <p:extLst>
      <p:ext uri="{BB962C8B-B14F-4D97-AF65-F5344CB8AC3E}">
        <p14:creationId xmlns:p14="http://schemas.microsoft.com/office/powerpoint/2010/main" val="321903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0E08-DE57-7410-9F67-975D784B0A1B}"/>
              </a:ext>
            </a:extLst>
          </p:cNvPr>
          <p:cNvSpPr txBox="1"/>
          <p:nvPr/>
        </p:nvSpPr>
        <p:spPr>
          <a:xfrm>
            <a:off x="211240" y="1292772"/>
            <a:ext cx="115183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Millions of objects, typically a few KB each.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589ED-4072-142B-9D81-D24FCE6A4A07}"/>
              </a:ext>
            </a:extLst>
          </p:cNvPr>
          <p:cNvSpPr txBox="1"/>
          <p:nvPr/>
        </p:nvSpPr>
        <p:spPr>
          <a:xfrm>
            <a:off x="211240" y="5424232"/>
            <a:ext cx="879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post - https://</a:t>
            </a:r>
            <a:r>
              <a:rPr lang="en-US" dirty="0" err="1"/>
              <a:t>aws.amazon.com</a:t>
            </a:r>
            <a:r>
              <a:rPr lang="en-US" dirty="0"/>
              <a:t>/blogs/containers/managing-</a:t>
            </a:r>
            <a:r>
              <a:rPr lang="en-US" dirty="0" err="1"/>
              <a:t>etcd</a:t>
            </a:r>
            <a:r>
              <a:rPr lang="en-US" dirty="0"/>
              <a:t>-database-size-on-amazon-</a:t>
            </a:r>
            <a:r>
              <a:rPr lang="en-US" dirty="0" err="1"/>
              <a:t>eks</a:t>
            </a:r>
            <a:r>
              <a:rPr lang="en-US" dirty="0"/>
              <a:t>-clusters/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45AA-2D7A-42A7-6053-BCD5D8F3450E}"/>
              </a:ext>
            </a:extLst>
          </p:cNvPr>
          <p:cNvSpPr txBox="1"/>
          <p:nvPr/>
        </p:nvSpPr>
        <p:spPr>
          <a:xfrm>
            <a:off x="434297" y="155699"/>
            <a:ext cx="2598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Object 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8C2398-1207-3B15-900F-C45A52B18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90" y="2413152"/>
            <a:ext cx="7772400" cy="16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"/>
          <p:cNvSpPr txBox="1"/>
          <p:nvPr/>
        </p:nvSpPr>
        <p:spPr>
          <a:xfrm>
            <a:off x="383804" y="-19317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4000" b="1">
                <a:solidFill>
                  <a:srgbClr val="002C9D"/>
                </a:solidFill>
              </a:rPr>
              <a:t>Code of Conduct </a:t>
            </a:r>
            <a:endParaRPr/>
          </a:p>
        </p:txBody>
      </p:sp>
      <p:sp>
        <p:nvSpPr>
          <p:cNvPr id="87" name="Google Shape;87;p3"/>
          <p:cNvSpPr txBox="1"/>
          <p:nvPr/>
        </p:nvSpPr>
        <p:spPr>
          <a:xfrm>
            <a:off x="403675" y="933725"/>
            <a:ext cx="11306100" cy="5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CA" sz="3100">
                <a:solidFill>
                  <a:srgbClr val="262626"/>
                </a:solidFill>
              </a:rPr>
              <a:t>Remember the </a:t>
            </a:r>
            <a:r>
              <a:rPr lang="en-CA" sz="3100" b="1">
                <a:solidFill>
                  <a:srgbClr val="262626"/>
                </a:solidFill>
              </a:rPr>
              <a:t>Golden Rule</a:t>
            </a:r>
            <a:r>
              <a:rPr lang="en-CA" sz="3100">
                <a:solidFill>
                  <a:srgbClr val="262626"/>
                </a:solidFill>
              </a:rPr>
              <a:t>: Treat others as you would want to be treated - with kindness and respect </a:t>
            </a: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CA" sz="3100">
                <a:solidFill>
                  <a:srgbClr val="262626"/>
                </a:solidFill>
              </a:rPr>
              <a:t>Scan the QR code to access and </a:t>
            </a: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lang="en-CA" sz="3100">
                <a:solidFill>
                  <a:srgbClr val="262626"/>
                </a:solidFill>
              </a:rPr>
              <a:t>review the </a:t>
            </a:r>
            <a:r>
              <a:rPr lang="en-CA" sz="3100" b="1">
                <a:solidFill>
                  <a:srgbClr val="262626"/>
                </a:solidFill>
              </a:rPr>
              <a:t>CNCF Code of Conduct</a:t>
            </a:r>
            <a:r>
              <a:rPr lang="en-CA" sz="3100">
                <a:solidFill>
                  <a:srgbClr val="262626"/>
                </a:solidFill>
              </a:rPr>
              <a:t>:</a:t>
            </a: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3100">
              <a:solidFill>
                <a:srgbClr val="262626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3100">
              <a:solidFill>
                <a:srgbClr val="262626"/>
              </a:solidFill>
            </a:endParaRPr>
          </a:p>
        </p:txBody>
      </p:sp>
      <p:pic>
        <p:nvPicPr>
          <p:cNvPr id="88" name="Google Shape;8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9175" y="2988850"/>
            <a:ext cx="2490226" cy="32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0E08-DE57-7410-9F67-975D784B0A1B}"/>
              </a:ext>
            </a:extLst>
          </p:cNvPr>
          <p:cNvSpPr txBox="1"/>
          <p:nvPr/>
        </p:nvSpPr>
        <p:spPr>
          <a:xfrm>
            <a:off x="211240" y="1292772"/>
            <a:ext cx="115183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blob – about 500k – in a pod spec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can be optimized by using reference to that blob via </a:t>
            </a:r>
            <a:r>
              <a:rPr lang="en-US" sz="2800" dirty="0" err="1"/>
              <a:t>configmap</a:t>
            </a:r>
            <a:r>
              <a:rPr lang="en-US" sz="2800" dirty="0"/>
              <a:t> or secret.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589ED-4072-142B-9D81-D24FCE6A4A07}"/>
              </a:ext>
            </a:extLst>
          </p:cNvPr>
          <p:cNvSpPr txBox="1"/>
          <p:nvPr/>
        </p:nvSpPr>
        <p:spPr>
          <a:xfrm>
            <a:off x="211240" y="5424232"/>
            <a:ext cx="8797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Blog post - https://</a:t>
            </a:r>
            <a:r>
              <a:rPr lang="en-US" dirty="0" err="1"/>
              <a:t>aws.amazon.com</a:t>
            </a:r>
            <a:r>
              <a:rPr lang="en-US" dirty="0"/>
              <a:t>/blogs/containers/managing-</a:t>
            </a:r>
            <a:r>
              <a:rPr lang="en-US" dirty="0" err="1"/>
              <a:t>etcd</a:t>
            </a:r>
            <a:r>
              <a:rPr lang="en-US" dirty="0"/>
              <a:t>-database-size-on-amazon-</a:t>
            </a:r>
            <a:r>
              <a:rPr lang="en-US" dirty="0" err="1"/>
              <a:t>eks</a:t>
            </a:r>
            <a:r>
              <a:rPr lang="en-US" dirty="0"/>
              <a:t>-clusters/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45AA-2D7A-42A7-6053-BCD5D8F3450E}"/>
              </a:ext>
            </a:extLst>
          </p:cNvPr>
          <p:cNvSpPr txBox="1"/>
          <p:nvPr/>
        </p:nvSpPr>
        <p:spPr>
          <a:xfrm>
            <a:off x="434297" y="155699"/>
            <a:ext cx="2326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Object size</a:t>
            </a:r>
          </a:p>
        </p:txBody>
      </p:sp>
    </p:spTree>
    <p:extLst>
      <p:ext uri="{BB962C8B-B14F-4D97-AF65-F5344CB8AC3E}">
        <p14:creationId xmlns:p14="http://schemas.microsoft.com/office/powerpoint/2010/main" val="198174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0E08-DE57-7410-9F67-975D784B0A1B}"/>
              </a:ext>
            </a:extLst>
          </p:cNvPr>
          <p:cNvSpPr txBox="1"/>
          <p:nvPr/>
        </p:nvSpPr>
        <p:spPr>
          <a:xfrm>
            <a:off x="211240" y="1292772"/>
            <a:ext cx="1151830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are 1000 pods taking up 8GB space !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MVCC - Older reversions stick around until compaction runs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Consider 800k pod spec. 10 rev each. Each pod is taking up 8MB !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Typically rev updates is exacerbated by relatively bigger object size.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Audit logs can help identify the fast updates. Example of an update -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589ED-4072-142B-9D81-D24FCE6A4A07}"/>
              </a:ext>
            </a:extLst>
          </p:cNvPr>
          <p:cNvSpPr txBox="1"/>
          <p:nvPr/>
        </p:nvSpPr>
        <p:spPr>
          <a:xfrm>
            <a:off x="211240" y="5748193"/>
            <a:ext cx="87976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Blog post - https://</a:t>
            </a:r>
            <a:r>
              <a:rPr lang="en-US" dirty="0" err="1"/>
              <a:t>aws.amazon.com</a:t>
            </a:r>
            <a:r>
              <a:rPr lang="en-US" dirty="0"/>
              <a:t>/blogs/containers/managing-</a:t>
            </a:r>
            <a:r>
              <a:rPr lang="en-US" dirty="0" err="1"/>
              <a:t>etcd</a:t>
            </a:r>
            <a:r>
              <a:rPr lang="en-US" dirty="0"/>
              <a:t>-database-size-on-amazon-</a:t>
            </a:r>
            <a:r>
              <a:rPr lang="en-US" dirty="0" err="1"/>
              <a:t>eks</a:t>
            </a:r>
            <a:r>
              <a:rPr lang="en-US" dirty="0"/>
              <a:t>-clusters/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45AA-2D7A-42A7-6053-BCD5D8F3450E}"/>
              </a:ext>
            </a:extLst>
          </p:cNvPr>
          <p:cNvSpPr txBox="1"/>
          <p:nvPr/>
        </p:nvSpPr>
        <p:spPr>
          <a:xfrm>
            <a:off x="434297" y="155699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 Repeated updates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76CD7E-7B7A-F757-B41B-23C1D736286D}"/>
              </a:ext>
            </a:extLst>
          </p:cNvPr>
          <p:cNvSpPr/>
          <p:nvPr/>
        </p:nvSpPr>
        <p:spPr>
          <a:xfrm>
            <a:off x="1379349" y="4200040"/>
            <a:ext cx="6664271" cy="13651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requestObject.status.conditions.0.message: 0/334 nodes are available: </a:t>
            </a:r>
          </a:p>
          <a:p>
            <a:r>
              <a:rPr lang="en-US" dirty="0">
                <a:solidFill>
                  <a:schemeClr val="tx1"/>
                </a:solidFill>
              </a:rPr>
              <a:t>230 node(s) didn't match Pod's node affinity/selector, </a:t>
            </a:r>
          </a:p>
          <a:p>
            <a:r>
              <a:rPr lang="en-US" dirty="0">
                <a:solidFill>
                  <a:schemeClr val="tx1"/>
                </a:solidFill>
              </a:rPr>
              <a:t>3 node(s) had taint {</a:t>
            </a:r>
            <a:r>
              <a:rPr lang="en-US" dirty="0" err="1">
                <a:solidFill>
                  <a:schemeClr val="tx1"/>
                </a:solidFill>
              </a:rPr>
              <a:t>node.kubernetes.io</a:t>
            </a:r>
            <a:r>
              <a:rPr lang="en-US" dirty="0">
                <a:solidFill>
                  <a:schemeClr val="tx1"/>
                </a:solidFill>
              </a:rPr>
              <a:t>/not-ready: }, that the pod didn't tolerate, </a:t>
            </a:r>
          </a:p>
          <a:p>
            <a:r>
              <a:rPr lang="en-US" dirty="0">
                <a:solidFill>
                  <a:schemeClr val="tx1"/>
                </a:solidFill>
              </a:rPr>
              <a:t>65 Insufficient ephemeral-storage, </a:t>
            </a:r>
          </a:p>
          <a:p>
            <a:r>
              <a:rPr lang="en-US" dirty="0">
                <a:solidFill>
                  <a:schemeClr val="tx1"/>
                </a:solidFill>
              </a:rPr>
              <a:t>81 Insufficient memory.</a:t>
            </a:r>
          </a:p>
        </p:txBody>
      </p:sp>
    </p:spTree>
    <p:extLst>
      <p:ext uri="{BB962C8B-B14F-4D97-AF65-F5344CB8AC3E}">
        <p14:creationId xmlns:p14="http://schemas.microsoft.com/office/powerpoint/2010/main" val="153918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0289F-BE49-FFE7-4AE0-FE7B211CEE13}"/>
              </a:ext>
            </a:extLst>
          </p:cNvPr>
          <p:cNvSpPr txBox="1"/>
          <p:nvPr/>
        </p:nvSpPr>
        <p:spPr>
          <a:xfrm>
            <a:off x="335172" y="139501"/>
            <a:ext cx="4929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Monitoring for </a:t>
            </a:r>
            <a:r>
              <a:rPr lang="en-US" sz="3600" dirty="0" err="1"/>
              <a:t>db</a:t>
            </a:r>
            <a:r>
              <a:rPr lang="en-US" sz="3600" dirty="0"/>
              <a:t> quota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0E08-DE57-7410-9F67-975D784B0A1B}"/>
              </a:ext>
            </a:extLst>
          </p:cNvPr>
          <p:cNvSpPr txBox="1"/>
          <p:nvPr/>
        </p:nvSpPr>
        <p:spPr>
          <a:xfrm>
            <a:off x="847100" y="1884218"/>
            <a:ext cx="113191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D2414-6B2E-239D-8062-678D4BAF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74" y="1366717"/>
            <a:ext cx="7772400" cy="8252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69098-BDD1-CC18-CEC0-645AF6E42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100" y="2772880"/>
            <a:ext cx="5883943" cy="334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90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00289F-BE49-FFE7-4AE0-FE7B211CEE13}"/>
              </a:ext>
            </a:extLst>
          </p:cNvPr>
          <p:cNvSpPr txBox="1"/>
          <p:nvPr/>
        </p:nvSpPr>
        <p:spPr>
          <a:xfrm>
            <a:off x="401782" y="139501"/>
            <a:ext cx="928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Etcd database size quota breach - Mitigation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560E08-DE57-7410-9F67-975D784B0A1B}"/>
              </a:ext>
            </a:extLst>
          </p:cNvPr>
          <p:cNvSpPr txBox="1"/>
          <p:nvPr/>
        </p:nvSpPr>
        <p:spPr>
          <a:xfrm>
            <a:off x="401782" y="822389"/>
            <a:ext cx="113191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Alarm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Automatic recovery [WIP]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Self service deletion [WIP]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Increase the quota?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2634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66734B-1CA5-0517-B534-14EF62200513}"/>
              </a:ext>
            </a:extLst>
          </p:cNvPr>
          <p:cNvSpPr txBox="1"/>
          <p:nvPr/>
        </p:nvSpPr>
        <p:spPr>
          <a:xfrm>
            <a:off x="778435" y="1462086"/>
            <a:ext cx="4602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2.Etcd Revision Divergence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D6064-2ACF-74E4-81E0-DECFD8B15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963" y="1931851"/>
            <a:ext cx="7842249" cy="588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4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vision_divergence.mp4">
            <a:hlinkClick r:id="" action="ppaction://media"/>
            <a:extLst>
              <a:ext uri="{FF2B5EF4-FFF2-40B4-BE49-F238E27FC236}">
                <a16:creationId xmlns:a16="http://schemas.microsoft.com/office/drawing/2014/main" id="{0EFC69B9-8F20-89F5-A167-D6A5A2BE08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4613"/>
            <a:ext cx="12192000" cy="6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D545AA-2D7A-42A7-6053-BCD5D8F3450E}"/>
              </a:ext>
            </a:extLst>
          </p:cNvPr>
          <p:cNvSpPr txBox="1"/>
          <p:nvPr/>
        </p:nvSpPr>
        <p:spPr>
          <a:xfrm>
            <a:off x="434297" y="155699"/>
            <a:ext cx="4740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revision in etcd 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BC7289-03EA-6831-BB3F-9584B29F6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8" y="1103489"/>
            <a:ext cx="77724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82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EE7A7B-6624-3F88-6341-B7B83F210013}"/>
              </a:ext>
            </a:extLst>
          </p:cNvPr>
          <p:cNvSpPr txBox="1"/>
          <p:nvPr/>
        </p:nvSpPr>
        <p:spPr>
          <a:xfrm>
            <a:off x="479757" y="145809"/>
            <a:ext cx="3345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Real world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184819-009B-2FD5-8227-E770D291D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11" y="1448219"/>
            <a:ext cx="7772400" cy="2572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CCC6DE-54F3-242D-4C25-1A8F223E0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1" y="3985976"/>
            <a:ext cx="7772400" cy="20677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6C367-7EA8-FD47-9A41-C232357B986A}"/>
              </a:ext>
            </a:extLst>
          </p:cNvPr>
          <p:cNvSpPr txBox="1"/>
          <p:nvPr/>
        </p:nvSpPr>
        <p:spPr>
          <a:xfrm>
            <a:off x="479757" y="955561"/>
            <a:ext cx="81788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etcd_debugging_mvcc_current_revision (max – min) grows indefinitely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7E555C-5DF1-EC56-5B1B-88E0F839E677}"/>
              </a:ext>
            </a:extLst>
          </p:cNvPr>
          <p:cNvSpPr txBox="1"/>
          <p:nvPr/>
        </p:nvSpPr>
        <p:spPr>
          <a:xfrm>
            <a:off x="598311" y="6265333"/>
            <a:ext cx="8353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5"/>
              </a:rPr>
              <a:t>Alternative Prometheus / Grafana alert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816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5AF8A7-BAAC-2420-329B-D4AD3D1A3C69}"/>
              </a:ext>
            </a:extLst>
          </p:cNvPr>
          <p:cNvSpPr txBox="1"/>
          <p:nvPr/>
        </p:nvSpPr>
        <p:spPr>
          <a:xfrm>
            <a:off x="474134" y="12361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How the revision divergence grows?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9E010-3529-3E79-B46F-9343E8E46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11" y="1100304"/>
            <a:ext cx="7772400" cy="427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7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77CC0-47E6-A2B6-C890-8F882BF7A143}"/>
              </a:ext>
            </a:extLst>
          </p:cNvPr>
          <p:cNvSpPr txBox="1"/>
          <p:nvPr/>
        </p:nvSpPr>
        <p:spPr>
          <a:xfrm>
            <a:off x="512411" y="147285"/>
            <a:ext cx="126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Impact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391FB-FAC6-C487-FEBD-45BFB75DF059}"/>
              </a:ext>
            </a:extLst>
          </p:cNvPr>
          <p:cNvSpPr txBox="1"/>
          <p:nvPr/>
        </p:nvSpPr>
        <p:spPr>
          <a:xfrm>
            <a:off x="512410" y="1222499"/>
            <a:ext cx="942181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Core k8s components fail to acquire the lease and stop functioning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/>
              <a:t>[indent more ] </a:t>
            </a:r>
            <a:r>
              <a:rPr lang="en-US" sz="2000" dirty="0" err="1"/>
              <a:t>kube</a:t>
            </a:r>
            <a:r>
              <a:rPr lang="en-US" sz="2000" dirty="0"/>
              <a:t>-scheduler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/>
              <a:t>[indent more ] </a:t>
            </a:r>
            <a:r>
              <a:rPr lang="en-US" sz="2000" dirty="0" err="1"/>
              <a:t>kube</a:t>
            </a:r>
            <a:r>
              <a:rPr lang="en-US" sz="2000" dirty="0"/>
              <a:t>-controller-manager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en-US" sz="2000" dirty="0"/>
              <a:t>Many more</a:t>
            </a:r>
          </a:p>
          <a:p>
            <a:endParaRPr lang="en-US" sz="2000" dirty="0"/>
          </a:p>
          <a:p>
            <a:r>
              <a:rPr lang="en-US" sz="2000" dirty="0"/>
              <a:t>Deployment scaling and pod scheduling will fail</a:t>
            </a:r>
          </a:p>
          <a:p>
            <a:pPr algn="ctr"/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0EC6AC-F929-4393-5A51-725B7661D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10" y="3973059"/>
            <a:ext cx="10239057" cy="119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00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f9ac1f608_1_3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4000" b="1">
                <a:solidFill>
                  <a:srgbClr val="002C9D"/>
                </a:solidFill>
              </a:rPr>
              <a:t>Virtual Audience Closed Captioning  </a:t>
            </a:r>
            <a:endParaRPr/>
          </a:p>
        </p:txBody>
      </p:sp>
      <p:sp>
        <p:nvSpPr>
          <p:cNvPr id="94" name="Google Shape;94;g21f9ac1f608_1_3"/>
          <p:cNvSpPr txBox="1"/>
          <p:nvPr/>
        </p:nvSpPr>
        <p:spPr>
          <a:xfrm>
            <a:off x="403675" y="933723"/>
            <a:ext cx="10515600" cy="5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endParaRPr sz="1800" b="1">
              <a:solidFill>
                <a:srgbClr val="262626"/>
              </a:solidFill>
            </a:endParaRPr>
          </a:p>
        </p:txBody>
      </p:sp>
      <p:sp>
        <p:nvSpPr>
          <p:cNvPr id="95" name="Google Shape;95;g21f9ac1f608_1_3"/>
          <p:cNvSpPr txBox="1"/>
          <p:nvPr/>
        </p:nvSpPr>
        <p:spPr>
          <a:xfrm>
            <a:off x="518825" y="1075400"/>
            <a:ext cx="11272800" cy="5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Calibri"/>
                <a:ea typeface="Calibri"/>
                <a:cs typeface="Calibri"/>
                <a:sym typeface="Calibri"/>
              </a:rPr>
              <a:t>Closed captioning for the virtual audience is available during each session through </a:t>
            </a:r>
            <a:r>
              <a:rPr lang="en-CA" sz="3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Wordly</a:t>
            </a:r>
            <a:r>
              <a:rPr lang="en-CA" sz="3000">
                <a:latin typeface="Calibri"/>
                <a:ea typeface="Calibri"/>
                <a:cs typeface="Calibri"/>
                <a:sym typeface="Calibri"/>
              </a:rPr>
              <a:t>. The </a:t>
            </a:r>
            <a:r>
              <a:rPr lang="en-CA" sz="3000">
                <a:solidFill>
                  <a:srgbClr val="45818E"/>
                </a:solidFill>
                <a:latin typeface="Calibri"/>
                <a:ea typeface="Calibri"/>
                <a:cs typeface="Calibri"/>
                <a:sym typeface="Calibri"/>
              </a:rPr>
              <a:t>Wordly</a:t>
            </a:r>
            <a:r>
              <a:rPr lang="en-CA" sz="3000">
                <a:latin typeface="Calibri"/>
                <a:ea typeface="Calibri"/>
                <a:cs typeface="Calibri"/>
                <a:sym typeface="Calibri"/>
              </a:rPr>
              <a:t> icon       will appear at the bottom of the platform screen once you are logged into each session.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latin typeface="Calibri"/>
                <a:ea typeface="Calibri"/>
                <a:cs typeface="Calibri"/>
                <a:sym typeface="Calibri"/>
              </a:rPr>
              <a:t>To activate Wordly, simply click the icon        and choose from one of 26+ languages available so you don’t miss a beat from the presenters. 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200">
                <a:latin typeface="Calibri"/>
                <a:ea typeface="Calibri"/>
                <a:cs typeface="Calibri"/>
                <a:sym typeface="Calibri"/>
              </a:rPr>
              <a:t>*Note: Closed captioning is ONLY available during the scheduled live sessions and will not be available for the recordings on-demand within the virtual conference platform.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21f9ac1f608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375" y="2123975"/>
            <a:ext cx="42862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1f9ac1f608_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8175" y="3515475"/>
            <a:ext cx="42862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E0F77-018A-AEE1-CC4F-E1EA7263231D}"/>
              </a:ext>
            </a:extLst>
          </p:cNvPr>
          <p:cNvSpPr txBox="1"/>
          <p:nvPr/>
        </p:nvSpPr>
        <p:spPr>
          <a:xfrm>
            <a:off x="553155" y="192441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Mitigation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8CA607-44D0-4EA1-CA92-ED0E88198F3B}"/>
              </a:ext>
            </a:extLst>
          </p:cNvPr>
          <p:cNvSpPr txBox="1"/>
          <p:nvPr/>
        </p:nvSpPr>
        <p:spPr>
          <a:xfrm>
            <a:off x="553155" y="1707249"/>
            <a:ext cx="997937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Remove the revision lagging behind member</a:t>
            </a:r>
          </a:p>
          <a:p>
            <a:endParaRPr lang="en-US" sz="2800" dirty="0"/>
          </a:p>
          <a:p>
            <a:r>
              <a:rPr lang="en-US" sz="2800" dirty="0"/>
              <a:t>2. Join a fresh new member to be in sync with other members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9F6EA-A003-0640-BEDA-6D455DE050E0}"/>
              </a:ext>
            </a:extLst>
          </p:cNvPr>
          <p:cNvSpPr txBox="1"/>
          <p:nvPr/>
        </p:nvSpPr>
        <p:spPr>
          <a:xfrm>
            <a:off x="553155" y="4083832"/>
            <a:ext cx="873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https://etcd.io/docs/v3.5/op-guide/data_corruption/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96923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681D26-098F-559A-91C1-F8DC4D351FCD}"/>
              </a:ext>
            </a:extLst>
          </p:cNvPr>
          <p:cNvSpPr txBox="1"/>
          <p:nvPr/>
        </p:nvSpPr>
        <p:spPr>
          <a:xfrm>
            <a:off x="523699" y="147286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Root cause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7C2B27-2250-0461-D899-FB0F2F4F07CD}"/>
              </a:ext>
            </a:extLst>
          </p:cNvPr>
          <p:cNvSpPr txBox="1"/>
          <p:nvPr/>
        </p:nvSpPr>
        <p:spPr>
          <a:xfrm>
            <a:off x="523699" y="1884218"/>
            <a:ext cx="99906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800" dirty="0">
                <a:effectLst/>
              </a:rPr>
              <a:t>etcd MVCC partial commits and etcd process panics</a:t>
            </a:r>
          </a:p>
          <a:p>
            <a:pPr>
              <a:buFont typeface="+mj-lt"/>
              <a:buAutoNum type="arabicPeriod"/>
            </a:pPr>
            <a:endParaRPr lang="en-US" sz="280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2800" dirty="0" err="1">
                <a:effectLst/>
              </a:rPr>
              <a:t>bbolt</a:t>
            </a:r>
            <a:r>
              <a:rPr lang="en-US" sz="2800" dirty="0">
                <a:effectLst/>
              </a:rPr>
              <a:t> (etcd backend) corruption. </a:t>
            </a:r>
          </a:p>
          <a:p>
            <a:pPr>
              <a:buFont typeface="+mj-lt"/>
              <a:buAutoNum type="arabicPeriod"/>
            </a:pPr>
            <a:endParaRPr lang="en-US" sz="2800" dirty="0"/>
          </a:p>
          <a:p>
            <a:r>
              <a:rPr lang="en-US" sz="2800" dirty="0">
                <a:hlinkClick r:id="rId3"/>
              </a:rPr>
              <a:t>etcd github data inconsistency summary</a:t>
            </a:r>
            <a:endParaRPr lang="en-US" sz="2800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259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66734B-1CA5-0517-B534-14EF62200513}"/>
              </a:ext>
            </a:extLst>
          </p:cNvPr>
          <p:cNvSpPr txBox="1"/>
          <p:nvPr/>
        </p:nvSpPr>
        <p:spPr>
          <a:xfrm>
            <a:off x="1604912" y="2587502"/>
            <a:ext cx="4902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3.Etcd running out of memory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8DAC976-2702-9A44-79CA-F8737D7419EE}"/>
              </a:ext>
            </a:extLst>
          </p:cNvPr>
          <p:cNvGrpSpPr/>
          <p:nvPr/>
        </p:nvGrpSpPr>
        <p:grpSpPr>
          <a:xfrm>
            <a:off x="3837073" y="2291427"/>
            <a:ext cx="3820202" cy="4277103"/>
            <a:chOff x="3837073" y="2291427"/>
            <a:chExt cx="3820202" cy="427710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Red button">
                  <a:extLst>
                    <a:ext uri="{FF2B5EF4-FFF2-40B4-BE49-F238E27FC236}">
                      <a16:creationId xmlns:a16="http://schemas.microsoft.com/office/drawing/2014/main" id="{649D6202-82F3-15B4-FB9D-0ED3A8B3FD4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06540300"/>
                    </p:ext>
                  </p:extLst>
                </p:nvPr>
              </p:nvGraphicFramePr>
              <p:xfrm>
                <a:off x="3837073" y="2291427"/>
                <a:ext cx="3820202" cy="4277103"/>
              </p:xfrm>
              <a:graphic>
                <a:graphicData uri="http://schemas.microsoft.com/office/drawing/2017/model3d">
                  <am3d:model3d r:embed="rId3">
                    <am3d:spPr>
                      <a:xfrm>
                        <a:off x="0" y="0"/>
                        <a:ext cx="3820202" cy="4277103"/>
                      </a:xfrm>
                      <a:prstGeom prst="rect">
                        <a:avLst/>
                      </a:prstGeom>
                    </am3d:spPr>
                    <am3d:camera>
                      <am3d:pos x="0" y="0" z="68712826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71573" d="1000000"/>
                      <am3d:preTrans dx="-469" dy="-6873270" dz="676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4464369" ay="2052622" az="3816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267056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Red button">
                  <a:extLst>
                    <a:ext uri="{FF2B5EF4-FFF2-40B4-BE49-F238E27FC236}">
                      <a16:creationId xmlns:a16="http://schemas.microsoft.com/office/drawing/2014/main" id="{649D6202-82F3-15B4-FB9D-0ED3A8B3FD4E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37073" y="2291427"/>
                  <a:ext cx="3820202" cy="427710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B9CA61F-03F3-E328-15D4-667B2A1D4989}"/>
                </a:ext>
              </a:extLst>
            </p:cNvPr>
            <p:cNvSpPr/>
            <p:nvPr/>
          </p:nvSpPr>
          <p:spPr>
            <a:xfrm rot="20667066">
              <a:off x="4381761" y="3747279"/>
              <a:ext cx="2730826" cy="553998"/>
            </a:xfrm>
            <a:prstGeom prst="rect">
              <a:avLst/>
            </a:prstGeom>
            <a:noFill/>
            <a:ln>
              <a:noFill/>
            </a:ln>
            <a:effectLst>
              <a:outerShdw blurRad="150778" dist="1180881" dir="11280000" sx="130000" sy="130000" algn="ctr" rotWithShape="0">
                <a:srgbClr val="000000">
                  <a:alpha val="43137"/>
                </a:srgbClr>
              </a:outerShdw>
            </a:effectLst>
            <a:scene3d>
              <a:camera prst="orthographicFront">
                <a:rot lat="1200000" lon="600002" rev="0"/>
              </a:camera>
              <a:lightRig rig="threePt" dir="t"/>
            </a:scene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0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PANIC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886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CF70F-A179-1145-B848-9E9725AB669F}"/>
              </a:ext>
            </a:extLst>
          </p:cNvPr>
          <p:cNvSpPr txBox="1"/>
          <p:nvPr/>
        </p:nvSpPr>
        <p:spPr>
          <a:xfrm>
            <a:off x="1285874" y="1314451"/>
            <a:ext cx="69437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this issue?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75760-4A78-B56C-9F12-401EEDEF2B41}"/>
              </a:ext>
            </a:extLst>
          </p:cNvPr>
          <p:cNvSpPr txBox="1"/>
          <p:nvPr/>
        </p:nvSpPr>
        <p:spPr>
          <a:xfrm>
            <a:off x="914133" y="2103796"/>
            <a:ext cx="91951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Under heavy load </a:t>
            </a:r>
            <a:r>
              <a:rPr lang="en-US" sz="2400" dirty="0" err="1"/>
              <a:t>etcd</a:t>
            </a:r>
            <a:r>
              <a:rPr lang="en-US" sz="2400" dirty="0"/>
              <a:t> can run into out of memory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Typically the condition cascades and can cause quorum loss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Workload causing the overload – typically large range requests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CB588-A11C-7A84-3CE9-A450FEA172A8}"/>
              </a:ext>
            </a:extLst>
          </p:cNvPr>
          <p:cNvSpPr txBox="1"/>
          <p:nvPr/>
        </p:nvSpPr>
        <p:spPr>
          <a:xfrm>
            <a:off x="346842" y="78830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Etcd out of memory</a:t>
            </a:r>
          </a:p>
        </p:txBody>
      </p:sp>
    </p:spTree>
    <p:extLst>
      <p:ext uri="{BB962C8B-B14F-4D97-AF65-F5344CB8AC3E}">
        <p14:creationId xmlns:p14="http://schemas.microsoft.com/office/powerpoint/2010/main" val="2270499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CF70F-A179-1145-B848-9E9725AB669F}"/>
              </a:ext>
            </a:extLst>
          </p:cNvPr>
          <p:cNvSpPr txBox="1"/>
          <p:nvPr/>
        </p:nvSpPr>
        <p:spPr>
          <a:xfrm>
            <a:off x="1285874" y="1314451"/>
            <a:ext cx="96714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do we see this issue?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Unpaginated requests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Workload spikes too much too fast.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Every req is new allocation – GC is asynchronous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C75760-4A78-B56C-9F12-401EEDEF2B41}"/>
              </a:ext>
            </a:extLst>
          </p:cNvPr>
          <p:cNvSpPr txBox="1"/>
          <p:nvPr/>
        </p:nvSpPr>
        <p:spPr>
          <a:xfrm>
            <a:off x="914133" y="2103796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FCB588-A11C-7A84-3CE9-A450FEA172A8}"/>
              </a:ext>
            </a:extLst>
          </p:cNvPr>
          <p:cNvSpPr txBox="1"/>
          <p:nvPr/>
        </p:nvSpPr>
        <p:spPr>
          <a:xfrm>
            <a:off x="346842" y="78830"/>
            <a:ext cx="37369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Etcd out of memory</a:t>
            </a:r>
          </a:p>
        </p:txBody>
      </p:sp>
    </p:spTree>
    <p:extLst>
      <p:ext uri="{BB962C8B-B14F-4D97-AF65-F5344CB8AC3E}">
        <p14:creationId xmlns:p14="http://schemas.microsoft.com/office/powerpoint/2010/main" val="41004605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CF70F-A179-1145-B848-9E9725AB669F}"/>
              </a:ext>
            </a:extLst>
          </p:cNvPr>
          <p:cNvSpPr txBox="1"/>
          <p:nvPr/>
        </p:nvSpPr>
        <p:spPr>
          <a:xfrm>
            <a:off x="304404" y="143912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Mitigation  - Client side pagination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F937F-0097-2913-79E4-AFBF2669AE0C}"/>
              </a:ext>
            </a:extLst>
          </p:cNvPr>
          <p:cNvSpPr txBox="1"/>
          <p:nvPr/>
        </p:nvSpPr>
        <p:spPr>
          <a:xfrm>
            <a:off x="8347679" y="2650210"/>
            <a:ext cx="361701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Kube-apiserver</a:t>
            </a:r>
            <a:r>
              <a:rPr lang="en-US" dirty="0"/>
              <a:t> internally paginates the unpaginated requests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KEP -</a:t>
            </a:r>
            <a:r>
              <a:rPr lang="en-US" b="0" i="0" u="none" strike="noStrike" dirty="0">
                <a:effectLst/>
                <a:latin typeface="Slack-Lato"/>
                <a:hlinkClick r:id="rId3"/>
              </a:rPr>
              <a:t>https://github.com/kubernetes/enhancements/pull/3252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3AF7B-CB7A-0BD5-3D88-ED804B8B7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17" y="835879"/>
            <a:ext cx="7923162" cy="594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82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9CF70F-A179-1145-B848-9E9725AB669F}"/>
              </a:ext>
            </a:extLst>
          </p:cNvPr>
          <p:cNvSpPr txBox="1"/>
          <p:nvPr/>
        </p:nvSpPr>
        <p:spPr>
          <a:xfrm>
            <a:off x="696938" y="214072"/>
            <a:ext cx="605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Mitigation  – Server side throttling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112D9-0E66-6C69-82C0-E018799A088D}"/>
              </a:ext>
            </a:extLst>
          </p:cNvPr>
          <p:cNvSpPr txBox="1"/>
          <p:nvPr/>
        </p:nvSpPr>
        <p:spPr>
          <a:xfrm>
            <a:off x="2417736" y="260371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BF1981-E357-CB26-161D-2A66B5431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05" y="1208799"/>
            <a:ext cx="6674152" cy="56486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36C971C-DF3E-284B-EB82-8190172119C8}"/>
              </a:ext>
            </a:extLst>
          </p:cNvPr>
          <p:cNvSpPr txBox="1"/>
          <p:nvPr/>
        </p:nvSpPr>
        <p:spPr>
          <a:xfrm>
            <a:off x="8480803" y="5243396"/>
            <a:ext cx="3711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 – 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etcd</a:t>
            </a:r>
            <a:r>
              <a:rPr lang="en-US" dirty="0"/>
              <a:t>-io/</a:t>
            </a:r>
            <a:r>
              <a:rPr lang="en-US" dirty="0" err="1"/>
              <a:t>etcd</a:t>
            </a:r>
            <a:r>
              <a:rPr lang="en-US" dirty="0"/>
              <a:t>/pull/14035 </a:t>
            </a:r>
          </a:p>
        </p:txBody>
      </p:sp>
    </p:spTree>
    <p:extLst>
      <p:ext uri="{BB962C8B-B14F-4D97-AF65-F5344CB8AC3E}">
        <p14:creationId xmlns:p14="http://schemas.microsoft.com/office/powerpoint/2010/main" val="2534885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B85E71-8617-4CB6-244D-14464223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58" y="1001611"/>
            <a:ext cx="10802232" cy="5257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56E67D-E76A-D55D-9DFB-CDC6FA81B089}"/>
              </a:ext>
            </a:extLst>
          </p:cNvPr>
          <p:cNvSpPr txBox="1"/>
          <p:nvPr/>
        </p:nvSpPr>
        <p:spPr>
          <a:xfrm>
            <a:off x="491358" y="224484"/>
            <a:ext cx="517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Server side throttling</a:t>
            </a:r>
          </a:p>
        </p:txBody>
      </p:sp>
    </p:spTree>
    <p:extLst>
      <p:ext uri="{BB962C8B-B14F-4D97-AF65-F5344CB8AC3E}">
        <p14:creationId xmlns:p14="http://schemas.microsoft.com/office/powerpoint/2010/main" val="4113886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56E67D-E76A-D55D-9DFB-CDC6FA81B089}"/>
              </a:ext>
            </a:extLst>
          </p:cNvPr>
          <p:cNvSpPr txBox="1"/>
          <p:nvPr/>
        </p:nvSpPr>
        <p:spPr>
          <a:xfrm>
            <a:off x="491357" y="224484"/>
            <a:ext cx="8904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Server side throttling – component of scaling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723AC-7011-853B-6B73-248013F06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58" y="1097686"/>
            <a:ext cx="10996642" cy="53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46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31C91C-CFDA-1ECC-D869-E8FD7531CDC5}"/>
              </a:ext>
            </a:extLst>
          </p:cNvPr>
          <p:cNvSpPr txBox="1"/>
          <p:nvPr/>
        </p:nvSpPr>
        <p:spPr>
          <a:xfrm>
            <a:off x="491358" y="224484"/>
            <a:ext cx="5171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Server side throttling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FEFA5-2F83-2FCE-7473-76B38B2B19F2}"/>
              </a:ext>
            </a:extLst>
          </p:cNvPr>
          <p:cNvSpPr txBox="1"/>
          <p:nvPr/>
        </p:nvSpPr>
        <p:spPr>
          <a:xfrm>
            <a:off x="362607" y="1024759"/>
            <a:ext cx="110594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I use these changes?</a:t>
            </a:r>
          </a:p>
          <a:p>
            <a:endParaRPr lang="en-US" sz="2800" dirty="0"/>
          </a:p>
          <a:p>
            <a:r>
              <a:rPr lang="en-US" sz="2800" dirty="0"/>
              <a:t>You may not need it if you have control on the workload and cp. </a:t>
            </a:r>
          </a:p>
          <a:p>
            <a:r>
              <a:rPr lang="en-US" sz="2800" dirty="0"/>
              <a:t>In that case, cluster can be scaled up manually before </a:t>
            </a:r>
          </a:p>
          <a:p>
            <a:r>
              <a:rPr lang="en-US" sz="2800" dirty="0"/>
              <a:t>starting a very spiky workload or provision for peak load at all times. </a:t>
            </a:r>
          </a:p>
          <a:p>
            <a:endParaRPr lang="en-US" sz="2800" dirty="0"/>
          </a:p>
          <a:p>
            <a:r>
              <a:rPr lang="en-US" sz="2800" dirty="0"/>
              <a:t>If you are interested in using this change, please contact us! </a:t>
            </a:r>
          </a:p>
          <a:p>
            <a:r>
              <a:rPr lang="en-US" sz="2800" dirty="0"/>
              <a:t>(</a:t>
            </a:r>
            <a:r>
              <a:rPr lang="en-US" sz="2800" dirty="0" err="1"/>
              <a:t>github</a:t>
            </a:r>
            <a:r>
              <a:rPr lang="en-US" sz="2800" dirty="0"/>
              <a:t> handles - </a:t>
            </a:r>
            <a:r>
              <a:rPr lang="en-US" sz="2800" dirty="0" err="1"/>
              <a:t>geetasg</a:t>
            </a:r>
            <a:r>
              <a:rPr lang="en-US" sz="2800" dirty="0"/>
              <a:t>, chaochn47)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9732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f9ac1f608_1_13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4000" b="1">
                <a:solidFill>
                  <a:srgbClr val="002C9D"/>
                </a:solidFill>
              </a:rPr>
              <a:t>Session Q+A</a:t>
            </a:r>
            <a:endParaRPr/>
          </a:p>
        </p:txBody>
      </p:sp>
      <p:sp>
        <p:nvSpPr>
          <p:cNvPr id="103" name="Google Shape;103;g21f9ac1f608_1_13"/>
          <p:cNvSpPr txBox="1"/>
          <p:nvPr/>
        </p:nvSpPr>
        <p:spPr>
          <a:xfrm>
            <a:off x="383800" y="1496175"/>
            <a:ext cx="11273400" cy="3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62626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Char char="●"/>
            </a:pPr>
            <a:r>
              <a:rPr lang="en-CA" sz="3000">
                <a:solidFill>
                  <a:srgbClr val="262626"/>
                </a:solidFill>
              </a:rPr>
              <a:t>Virtual attendees may submit questions to speakers through the CNCF Slack channel: </a:t>
            </a:r>
            <a:r>
              <a:rPr lang="en-CA" sz="3000" b="1">
                <a:solidFill>
                  <a:srgbClr val="262626"/>
                </a:solidFill>
              </a:rPr>
              <a:t>#2-Kubecon-sessions</a:t>
            </a:r>
            <a:endParaRPr sz="3000">
              <a:solidFill>
                <a:srgbClr val="262626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Char char="●"/>
            </a:pPr>
            <a:r>
              <a:rPr lang="en-CA" sz="3000">
                <a:solidFill>
                  <a:srgbClr val="262626"/>
                </a:solidFill>
              </a:rPr>
              <a:t>Please create a thread and tag the speaker(s) with questions about their talk. </a:t>
            </a:r>
            <a:endParaRPr sz="3000">
              <a:solidFill>
                <a:srgbClr val="262626"/>
              </a:solidFill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Char char="●"/>
            </a:pPr>
            <a:r>
              <a:rPr lang="en-CA" sz="3000">
                <a:solidFill>
                  <a:srgbClr val="262626"/>
                </a:solidFill>
              </a:rPr>
              <a:t>Questions will be answered by the speaker and/or other community members after the session concludes.</a:t>
            </a:r>
            <a:endParaRPr sz="3000">
              <a:solidFill>
                <a:srgbClr val="262626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66734B-1CA5-0517-B534-14EF62200513}"/>
              </a:ext>
            </a:extLst>
          </p:cNvPr>
          <p:cNvSpPr txBox="1"/>
          <p:nvPr/>
        </p:nvSpPr>
        <p:spPr>
          <a:xfrm>
            <a:off x="781194" y="2470768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4.Timed out</a:t>
            </a:r>
          </a:p>
        </p:txBody>
      </p:sp>
      <p:pic>
        <p:nvPicPr>
          <p:cNvPr id="10" name="Graphic 9" descr="Protecting hand">
            <a:extLst>
              <a:ext uri="{FF2B5EF4-FFF2-40B4-BE49-F238E27FC236}">
                <a16:creationId xmlns:a16="http://schemas.microsoft.com/office/drawing/2014/main" id="{7A7485BC-4289-34AC-6412-1A8547C8E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76718" flipH="1">
            <a:off x="3978322" y="1033337"/>
            <a:ext cx="3319434" cy="3319434"/>
          </a:xfrm>
          <a:prstGeom prst="rect">
            <a:avLst/>
          </a:prstGeom>
        </p:spPr>
      </p:pic>
      <p:pic>
        <p:nvPicPr>
          <p:cNvPr id="13" name="Graphic 12" descr="Open hand">
            <a:extLst>
              <a:ext uri="{FF2B5EF4-FFF2-40B4-BE49-F238E27FC236}">
                <a16:creationId xmlns:a16="http://schemas.microsoft.com/office/drawing/2014/main" id="{956607DD-7171-F269-54C7-9D17C39CD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224155">
            <a:off x="4182007" y="2836548"/>
            <a:ext cx="2932362" cy="29323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F8C0BBB-C412-2972-B060-C2DDF857FC3C}"/>
              </a:ext>
            </a:extLst>
          </p:cNvPr>
          <p:cNvSpPr/>
          <p:nvPr/>
        </p:nvSpPr>
        <p:spPr>
          <a:xfrm rot="19829393">
            <a:off x="4653677" y="1539201"/>
            <a:ext cx="133882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5xx</a:t>
            </a:r>
          </a:p>
        </p:txBody>
      </p:sp>
    </p:spTree>
    <p:extLst>
      <p:ext uri="{BB962C8B-B14F-4D97-AF65-F5344CB8AC3E}">
        <p14:creationId xmlns:p14="http://schemas.microsoft.com/office/powerpoint/2010/main" val="2938379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imeout_defrag.mp4">
            <a:hlinkClick r:id="" action="ppaction://media"/>
            <a:extLst>
              <a:ext uri="{FF2B5EF4-FFF2-40B4-BE49-F238E27FC236}">
                <a16:creationId xmlns:a16="http://schemas.microsoft.com/office/drawing/2014/main" id="{E76AE49D-4F60-ED4C-A83E-60CC4AE867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4613"/>
            <a:ext cx="12192000" cy="6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4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401781" y="1714884"/>
            <a:ext cx="75568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One of the top contributors of Kubernetes API server 5xx is 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etcd defrag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D91CA-8A59-0F07-59EF-0486E1A9AB9A}"/>
              </a:ext>
            </a:extLst>
          </p:cNvPr>
          <p:cNvSpPr txBox="1"/>
          <p:nvPr/>
        </p:nvSpPr>
        <p:spPr>
          <a:xfrm>
            <a:off x="401782" y="216123"/>
            <a:ext cx="42819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Timed out: etcd defrag</a:t>
            </a:r>
          </a:p>
          <a:p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F37876-2132-49A8-AE1F-6C4BEB9D5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359" y="2376603"/>
            <a:ext cx="5592618" cy="375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46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163BD-51B9-F211-1B1E-E633005EE1AF}"/>
              </a:ext>
            </a:extLst>
          </p:cNvPr>
          <p:cNvSpPr txBox="1"/>
          <p:nvPr/>
        </p:nvSpPr>
        <p:spPr>
          <a:xfrm>
            <a:off x="1246909" y="1884218"/>
            <a:ext cx="4017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6D91CA-8A59-0F07-59EF-0486E1A9AB9A}"/>
              </a:ext>
            </a:extLst>
          </p:cNvPr>
          <p:cNvSpPr txBox="1"/>
          <p:nvPr/>
        </p:nvSpPr>
        <p:spPr>
          <a:xfrm>
            <a:off x="401782" y="216123"/>
            <a:ext cx="39421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etcd defrag?</a:t>
            </a:r>
          </a:p>
          <a:p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9C3CB-0E10-B6E6-DA8D-D3E5C049D4E8}"/>
              </a:ext>
            </a:extLst>
          </p:cNvPr>
          <p:cNvSpPr txBox="1"/>
          <p:nvPr/>
        </p:nvSpPr>
        <p:spPr>
          <a:xfrm>
            <a:off x="2069202" y="3521087"/>
            <a:ext cx="2585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1. After compaction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011D2-B275-D675-FFD1-3A81411068BF}"/>
              </a:ext>
            </a:extLst>
          </p:cNvPr>
          <p:cNvSpPr txBox="1"/>
          <p:nvPr/>
        </p:nvSpPr>
        <p:spPr>
          <a:xfrm>
            <a:off x="8082845" y="3515884"/>
            <a:ext cx="2968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After defrag, DB file size shrinks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311110-7B7F-6E85-57B2-C0DFCFEFB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70" y="1165772"/>
            <a:ext cx="5694218" cy="2094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A8D37-0E7D-DE0C-6461-5A9A7CA84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71" y="3950571"/>
            <a:ext cx="5694218" cy="2165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0CA784-8A7C-ED12-B25F-4D1E9043F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2845" y="4026261"/>
            <a:ext cx="2874433" cy="208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82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6D91CA-8A59-0F07-59EF-0486E1A9AB9A}"/>
              </a:ext>
            </a:extLst>
          </p:cNvPr>
          <p:cNvSpPr txBox="1"/>
          <p:nvPr/>
        </p:nvSpPr>
        <p:spPr>
          <a:xfrm>
            <a:off x="401782" y="216123"/>
            <a:ext cx="193835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Mitigation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B3EE4-7326-2C3A-1B9C-4BBA1ADDAC48}"/>
              </a:ext>
            </a:extLst>
          </p:cNvPr>
          <p:cNvSpPr txBox="1"/>
          <p:nvPr/>
        </p:nvSpPr>
        <p:spPr>
          <a:xfrm>
            <a:off x="680669" y="1659285"/>
            <a:ext cx="1083066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Reduce the frequency of online defrag</a:t>
            </a:r>
          </a:p>
          <a:p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Reduce the latency of defrag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keep the number of keys in etcd small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increase the disk throughput</a:t>
            </a:r>
          </a:p>
          <a:p>
            <a:pPr marL="457200" lvl="1"/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defrag offline</a:t>
            </a:r>
          </a:p>
        </p:txBody>
      </p:sp>
    </p:spTree>
    <p:extLst>
      <p:ext uri="{BB962C8B-B14F-4D97-AF65-F5344CB8AC3E}">
        <p14:creationId xmlns:p14="http://schemas.microsoft.com/office/powerpoint/2010/main" val="2740000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6D91CA-8A59-0F07-59EF-0486E1A9AB9A}"/>
              </a:ext>
            </a:extLst>
          </p:cNvPr>
          <p:cNvSpPr txBox="1"/>
          <p:nvPr/>
        </p:nvSpPr>
        <p:spPr>
          <a:xfrm>
            <a:off x="401782" y="216123"/>
            <a:ext cx="25523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Future works</a:t>
            </a:r>
          </a:p>
          <a:p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09E64-EACA-3595-9FB9-95A54976D190}"/>
              </a:ext>
            </a:extLst>
          </p:cNvPr>
          <p:cNvSpPr txBox="1"/>
          <p:nvPr/>
        </p:nvSpPr>
        <p:spPr>
          <a:xfrm>
            <a:off x="756356" y="2997627"/>
            <a:ext cx="949395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</a:rPr>
              <a:t> </a:t>
            </a:r>
            <a:r>
              <a:rPr lang="en-US" sz="2800" dirty="0">
                <a:effectLst/>
              </a:rPr>
              <a:t>etcd client to fail over</a:t>
            </a:r>
            <a:r>
              <a:rPr lang="zh-CN" altLang="en-US" sz="2800" dirty="0">
                <a:effectLst/>
              </a:rPr>
              <a:t> </a:t>
            </a:r>
            <a:r>
              <a:rPr lang="en-US" altLang="zh-CN" sz="2800" dirty="0">
                <a:effectLst/>
              </a:rPr>
              <a:t>defragging</a:t>
            </a:r>
            <a:r>
              <a:rPr lang="zh-CN" altLang="en-US" sz="2800" dirty="0">
                <a:effectLst/>
              </a:rPr>
              <a:t> </a:t>
            </a:r>
            <a:r>
              <a:rPr lang="en-US" altLang="zh-CN" sz="2800" dirty="0">
                <a:effectLst/>
              </a:rPr>
              <a:t>server</a:t>
            </a:r>
            <a:r>
              <a:rPr lang="zh-CN" altLang="en-US" sz="2800" dirty="0">
                <a:effectLst/>
              </a:rPr>
              <a:t> </a:t>
            </a:r>
            <a:r>
              <a:rPr lang="en-US" altLang="zh-CN" sz="2800" dirty="0">
                <a:effectLst/>
              </a:rPr>
              <a:t>endpoint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effectLst/>
              </a:rPr>
              <a:t> </a:t>
            </a:r>
            <a:r>
              <a:rPr lang="en-US" sz="2800" dirty="0">
                <a:effectLst/>
              </a:rPr>
              <a:t>make defrag concurrent internally and not blocking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586C1C-684B-1CAB-4B54-A42A59BA7EFC}"/>
              </a:ext>
            </a:extLst>
          </p:cNvPr>
          <p:cNvSpPr txBox="1"/>
          <p:nvPr/>
        </p:nvSpPr>
        <p:spPr>
          <a:xfrm>
            <a:off x="756356" y="1695641"/>
            <a:ext cx="7563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etcd upstream graceful etcd defrag proposal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0165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66734B-1CA5-0517-B534-14EF62200513}"/>
              </a:ext>
            </a:extLst>
          </p:cNvPr>
          <p:cNvSpPr txBox="1"/>
          <p:nvPr/>
        </p:nvSpPr>
        <p:spPr>
          <a:xfrm>
            <a:off x="924427" y="2465111"/>
            <a:ext cx="4163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5.Request size too large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E30109-CD96-D2A2-FD3E-F00FF9A7DE22}"/>
              </a:ext>
            </a:extLst>
          </p:cNvPr>
          <p:cNvGrpSpPr/>
          <p:nvPr/>
        </p:nvGrpSpPr>
        <p:grpSpPr>
          <a:xfrm>
            <a:off x="4606832" y="3531908"/>
            <a:ext cx="3849758" cy="1058210"/>
            <a:chOff x="4606832" y="3531908"/>
            <a:chExt cx="3849758" cy="105821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43DE7EA-FE2A-C887-7711-4F9B957E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218379">
              <a:off x="4606832" y="3531908"/>
              <a:ext cx="3849758" cy="105821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3B057D-50F1-34A1-A645-F3E27177F060}"/>
                </a:ext>
              </a:extLst>
            </p:cNvPr>
            <p:cNvSpPr/>
            <p:nvPr/>
          </p:nvSpPr>
          <p:spPr>
            <a:xfrm rot="20243896">
              <a:off x="4880808" y="3783926"/>
              <a:ext cx="337464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OVERSIZED LOAD</a:t>
              </a:r>
            </a:p>
          </p:txBody>
        </p:sp>
      </p:grpSp>
      <p:pic>
        <p:nvPicPr>
          <p:cNvPr id="15" name="Graphic 14" descr="Truck">
            <a:extLst>
              <a:ext uri="{FF2B5EF4-FFF2-40B4-BE49-F238E27FC236}">
                <a16:creationId xmlns:a16="http://schemas.microsoft.com/office/drawing/2014/main" id="{7E9C6A5A-EB1F-E42B-1DF9-14426BC23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1766" y="4330084"/>
            <a:ext cx="1774639" cy="177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3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3E29F6-8EFE-28BA-F309-B91FC950B655}"/>
              </a:ext>
            </a:extLst>
          </p:cNvPr>
          <p:cNvSpPr txBox="1"/>
          <p:nvPr/>
        </p:nvSpPr>
        <p:spPr>
          <a:xfrm>
            <a:off x="552893" y="255181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Request size too large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36F043-9779-412B-A12C-4E99856544E1}"/>
              </a:ext>
            </a:extLst>
          </p:cNvPr>
          <p:cNvSpPr txBox="1"/>
          <p:nvPr/>
        </p:nvSpPr>
        <p:spPr>
          <a:xfrm>
            <a:off x="819072" y="6030044"/>
            <a:ext cx="3318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etcd.io</a:t>
            </a:r>
            <a:r>
              <a:rPr lang="en-US" dirty="0"/>
              <a:t>/docs/v3.5/dev-guide/limit/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DE027-166B-6899-D4ED-0F2B37AA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0" y="3510615"/>
            <a:ext cx="11014012" cy="1922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5E250-CCAF-76E0-A4C1-D928FFBC5208}"/>
              </a:ext>
            </a:extLst>
          </p:cNvPr>
          <p:cNvSpPr txBox="1"/>
          <p:nvPr/>
        </p:nvSpPr>
        <p:spPr>
          <a:xfrm>
            <a:off x="956930" y="1424763"/>
            <a:ext cx="3180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this issue?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56FD-899D-C3C8-FC9B-174B0E4F80BE}"/>
              </a:ext>
            </a:extLst>
          </p:cNvPr>
          <p:cNvSpPr txBox="1"/>
          <p:nvPr/>
        </p:nvSpPr>
        <p:spPr>
          <a:xfrm>
            <a:off x="552893" y="2276158"/>
            <a:ext cx="1101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Workload wants to submit a request that is bigger than request size limit of </a:t>
            </a:r>
            <a:r>
              <a:rPr lang="en-US" sz="2400" dirty="0" err="1"/>
              <a:t>etcd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71971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3E29F6-8EFE-28BA-F309-B91FC950B655}"/>
              </a:ext>
            </a:extLst>
          </p:cNvPr>
          <p:cNvSpPr txBox="1"/>
          <p:nvPr/>
        </p:nvSpPr>
        <p:spPr>
          <a:xfrm>
            <a:off x="552893" y="255181"/>
            <a:ext cx="3764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Request size too large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5E250-CCAF-76E0-A4C1-D928FFBC5208}"/>
              </a:ext>
            </a:extLst>
          </p:cNvPr>
          <p:cNvSpPr txBox="1"/>
          <p:nvPr/>
        </p:nvSpPr>
        <p:spPr>
          <a:xfrm>
            <a:off x="956930" y="1424763"/>
            <a:ext cx="4440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do we see this issue?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56FD-899D-C3C8-FC9B-174B0E4F80BE}"/>
              </a:ext>
            </a:extLst>
          </p:cNvPr>
          <p:cNvSpPr txBox="1"/>
          <p:nvPr/>
        </p:nvSpPr>
        <p:spPr>
          <a:xfrm>
            <a:off x="552893" y="2106037"/>
            <a:ext cx="1101533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One case we have seen is where the workload wanted to update Endpoint objects for Kubernetes Service. Workload was redesigned to use Endpoint slices instead. This turned out to be a known upstream issue </a:t>
            </a:r>
            <a:r>
              <a:rPr lang="en-US" sz="2400" dirty="0">
                <a:hlinkClick r:id="rId3"/>
              </a:rPr>
              <a:t>–</a:t>
            </a:r>
            <a:r>
              <a:rPr lang="en-US" sz="2400" dirty="0"/>
              <a:t> </a:t>
            </a:r>
          </a:p>
          <a:p>
            <a:endParaRPr lang="en-US" sz="2400" dirty="0">
              <a:hlinkClick r:id="rId3"/>
            </a:endParaRPr>
          </a:p>
          <a:p>
            <a:endParaRPr lang="en-US" sz="2400" dirty="0">
              <a:hlinkClick r:id="rId3"/>
            </a:endParaRPr>
          </a:p>
          <a:p>
            <a:endParaRPr lang="en-US" sz="2400" dirty="0">
              <a:hlinkClick r:id="rId3"/>
            </a:endParaRPr>
          </a:p>
          <a:p>
            <a:endParaRPr lang="en-US" sz="2400" dirty="0">
              <a:hlinkClick r:id="rId3"/>
            </a:endParaRPr>
          </a:p>
          <a:p>
            <a:endParaRPr lang="en-US" sz="2400" dirty="0">
              <a:hlinkClick r:id="rId3"/>
            </a:endParaRPr>
          </a:p>
          <a:p>
            <a:endParaRPr lang="en-US" sz="2400" dirty="0">
              <a:hlinkClick r:id="rId3"/>
            </a:endParaRPr>
          </a:p>
          <a:p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https://kubernetes.io/blog/2020/09/02/scaling-kubernetes-networking-with-endpointslices/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17C94B-5C47-F984-5273-2049C612E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08" y="3718301"/>
            <a:ext cx="11611383" cy="130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464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3E29F6-8EFE-28BA-F309-B91FC950B655}"/>
              </a:ext>
            </a:extLst>
          </p:cNvPr>
          <p:cNvSpPr txBox="1"/>
          <p:nvPr/>
        </p:nvSpPr>
        <p:spPr>
          <a:xfrm>
            <a:off x="552893" y="255181"/>
            <a:ext cx="37641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Request size too large</a:t>
            </a:r>
          </a:p>
          <a:p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25E250-CCAF-76E0-A4C1-D928FFBC5208}"/>
              </a:ext>
            </a:extLst>
          </p:cNvPr>
          <p:cNvSpPr txBox="1"/>
          <p:nvPr/>
        </p:nvSpPr>
        <p:spPr>
          <a:xfrm>
            <a:off x="956930" y="1424763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Mitigation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F56FD-899D-C3C8-FC9B-174B0E4F80BE}"/>
              </a:ext>
            </a:extLst>
          </p:cNvPr>
          <p:cNvSpPr txBox="1"/>
          <p:nvPr/>
        </p:nvSpPr>
        <p:spPr>
          <a:xfrm>
            <a:off x="552893" y="2276158"/>
            <a:ext cx="11015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While it is possible to change the request size param for </a:t>
            </a:r>
            <a:r>
              <a:rPr lang="en-US" sz="2400" dirty="0" err="1"/>
              <a:t>etcd</a:t>
            </a:r>
            <a:r>
              <a:rPr lang="en-US" sz="2400" dirty="0"/>
              <a:t>, so far, we have opted to review the workload with our customers and advise on how to restructure it so as to not cross the limit. </a:t>
            </a:r>
          </a:p>
          <a:p>
            <a:r>
              <a:rPr lang="en-US" sz="2400" dirty="0"/>
              <a:t>We prefer to stay with upstream limit.</a:t>
            </a:r>
          </a:p>
        </p:txBody>
      </p:sp>
    </p:spTree>
    <p:extLst>
      <p:ext uri="{BB962C8B-B14F-4D97-AF65-F5344CB8AC3E}">
        <p14:creationId xmlns:p14="http://schemas.microsoft.com/office/powerpoint/2010/main" val="204803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f9ac1f608_1_17"/>
          <p:cNvSpPr txBox="1"/>
          <p:nvPr/>
        </p:nvSpPr>
        <p:spPr>
          <a:xfrm>
            <a:off x="317775" y="0"/>
            <a:ext cx="10515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4000" b="1">
                <a:solidFill>
                  <a:srgbClr val="002C9D"/>
                </a:solidFill>
              </a:rPr>
              <a:t>Sponsor Shout-Out! </a:t>
            </a:r>
            <a:endParaRPr/>
          </a:p>
        </p:txBody>
      </p:sp>
      <p:pic>
        <p:nvPicPr>
          <p:cNvPr id="109" name="Google Shape;109;g21f9ac1f608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862" y="1646425"/>
            <a:ext cx="8258273" cy="46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1f9ac1f608_1_17"/>
          <p:cNvSpPr txBox="1"/>
          <p:nvPr/>
        </p:nvSpPr>
        <p:spPr>
          <a:xfrm>
            <a:off x="1966800" y="1325700"/>
            <a:ext cx="8258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500" b="1">
                <a:latin typeface="Calibri"/>
                <a:ea typeface="Calibri"/>
                <a:cs typeface="Calibri"/>
                <a:sym typeface="Calibri"/>
              </a:rPr>
              <a:t>Thank you to our Session Recording Sponsor:</a:t>
            </a:r>
            <a:endParaRPr sz="35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7E3B3-CECC-7B98-AD70-9D251834A2DC}"/>
              </a:ext>
            </a:extLst>
          </p:cNvPr>
          <p:cNvSpPr txBox="1"/>
          <p:nvPr/>
        </p:nvSpPr>
        <p:spPr>
          <a:xfrm>
            <a:off x="369278" y="914401"/>
            <a:ext cx="103541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Summary – we discussed 5 operational issues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80E283-2786-0190-5EF6-BC8480052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8" y="1714620"/>
            <a:ext cx="2912782" cy="2184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CCE10-7CB2-6863-0807-58F31274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2965" y="1414062"/>
            <a:ext cx="3457910" cy="259343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Red button">
                <a:extLst>
                  <a:ext uri="{FF2B5EF4-FFF2-40B4-BE49-F238E27FC236}">
                    <a16:creationId xmlns:a16="http://schemas.microsoft.com/office/drawing/2014/main" id="{79949921-902C-BB8B-1298-577CD41EB3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033677"/>
                  </p:ext>
                </p:extLst>
              </p:nvPr>
            </p:nvGraphicFramePr>
            <p:xfrm>
              <a:off x="7482469" y="1692417"/>
              <a:ext cx="2552094" cy="285732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552094" cy="2857327"/>
                    </a:xfrm>
                    <a:prstGeom prst="rect">
                      <a:avLst/>
                    </a:prstGeom>
                  </am3d:spPr>
                  <am3d:camera>
                    <am3d:pos x="0" y="0" z="687128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573" d="1000000"/>
                    <am3d:preTrans dx="-469" dy="-6873270" dz="676"/>
                    <am3d:scale>
                      <am3d:sx n="1000000" d="1000000"/>
                      <am3d:sy n="1000000" d="1000000"/>
                      <am3d:sz n="1000000" d="1000000"/>
                    </am3d:scale>
                    <am3d:rot ax="4464369" ay="2052622" az="3816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464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Red button">
                <a:extLst>
                  <a:ext uri="{FF2B5EF4-FFF2-40B4-BE49-F238E27FC236}">
                    <a16:creationId xmlns:a16="http://schemas.microsoft.com/office/drawing/2014/main" id="{79949921-902C-BB8B-1298-577CD41EB3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82469" y="1692417"/>
                <a:ext cx="2552094" cy="285732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EADF0A32-7E5E-239C-C8A2-E61FC8985A99}"/>
              </a:ext>
            </a:extLst>
          </p:cNvPr>
          <p:cNvSpPr/>
          <p:nvPr/>
        </p:nvSpPr>
        <p:spPr>
          <a:xfrm rot="20667066">
            <a:off x="7469863" y="2711473"/>
            <a:ext cx="2730826" cy="400110"/>
          </a:xfrm>
          <a:prstGeom prst="rect">
            <a:avLst/>
          </a:prstGeom>
          <a:noFill/>
          <a:ln>
            <a:noFill/>
          </a:ln>
          <a:effectLst>
            <a:outerShdw blurRad="150778" dist="1180881" dir="11280000" sx="130000" sy="130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1200000" lon="600002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PANIC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533F9F-755F-6973-B4E4-6D15D7652AD5}"/>
              </a:ext>
            </a:extLst>
          </p:cNvPr>
          <p:cNvGrpSpPr/>
          <p:nvPr/>
        </p:nvGrpSpPr>
        <p:grpSpPr>
          <a:xfrm>
            <a:off x="922342" y="4037834"/>
            <a:ext cx="1917830" cy="2298635"/>
            <a:chOff x="3978322" y="1033337"/>
            <a:chExt cx="3319434" cy="4735573"/>
          </a:xfrm>
        </p:grpSpPr>
        <p:pic>
          <p:nvPicPr>
            <p:cNvPr id="21" name="Graphic 20" descr="Protecting hand">
              <a:extLst>
                <a:ext uri="{FF2B5EF4-FFF2-40B4-BE49-F238E27FC236}">
                  <a16:creationId xmlns:a16="http://schemas.microsoft.com/office/drawing/2014/main" id="{2903D8AE-7C8B-CDEF-5EDC-5B65DD832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876718" flipH="1">
              <a:off x="3978322" y="1033337"/>
              <a:ext cx="3319434" cy="3319434"/>
            </a:xfrm>
            <a:prstGeom prst="rect">
              <a:avLst/>
            </a:prstGeom>
          </p:spPr>
        </p:pic>
        <p:pic>
          <p:nvPicPr>
            <p:cNvPr id="22" name="Graphic 21" descr="Open hand">
              <a:extLst>
                <a:ext uri="{FF2B5EF4-FFF2-40B4-BE49-F238E27FC236}">
                  <a16:creationId xmlns:a16="http://schemas.microsoft.com/office/drawing/2014/main" id="{32FEBFD8-52D4-1376-A5BC-C61F50F8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7224155">
              <a:off x="4182007" y="2836548"/>
              <a:ext cx="2932362" cy="2932362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B18A084-A987-6E83-19CB-09AF756D88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98321" y="3899207"/>
            <a:ext cx="3993243" cy="2127674"/>
          </a:xfrm>
          <a:prstGeom prst="rect">
            <a:avLst/>
          </a:prstGeom>
        </p:spPr>
      </p:pic>
      <p:pic>
        <p:nvPicPr>
          <p:cNvPr id="7" name="Graphic 6" descr="Truck">
            <a:extLst>
              <a:ext uri="{FF2B5EF4-FFF2-40B4-BE49-F238E27FC236}">
                <a16:creationId xmlns:a16="http://schemas.microsoft.com/office/drawing/2014/main" id="{41E1DEA0-2BEA-1A74-A4D0-6BEDFFD0AB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57910" y="4845375"/>
            <a:ext cx="1433654" cy="14336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F1B122-C96A-5059-88F7-EF4C6280673F}"/>
              </a:ext>
            </a:extLst>
          </p:cNvPr>
          <p:cNvSpPr/>
          <p:nvPr/>
        </p:nvSpPr>
        <p:spPr>
          <a:xfrm rot="19829393">
            <a:off x="1002656" y="4118604"/>
            <a:ext cx="153147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5xx</a:t>
            </a:r>
          </a:p>
        </p:txBody>
      </p:sp>
    </p:spTree>
    <p:extLst>
      <p:ext uri="{BB962C8B-B14F-4D97-AF65-F5344CB8AC3E}">
        <p14:creationId xmlns:p14="http://schemas.microsoft.com/office/powerpoint/2010/main" val="13397139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97E3B3-CECC-7B98-AD70-9D251834A2DC}"/>
              </a:ext>
            </a:extLst>
          </p:cNvPr>
          <p:cNvSpPr txBox="1"/>
          <p:nvPr/>
        </p:nvSpPr>
        <p:spPr>
          <a:xfrm>
            <a:off x="369278" y="914401"/>
            <a:ext cx="103541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 &amp; A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8AE4D6-68A7-0059-E1E3-420EE90F3948}"/>
              </a:ext>
            </a:extLst>
          </p:cNvPr>
          <p:cNvSpPr txBox="1"/>
          <p:nvPr/>
        </p:nvSpPr>
        <p:spPr>
          <a:xfrm>
            <a:off x="369278" y="1905506"/>
            <a:ext cx="114193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Thanks !</a:t>
            </a:r>
          </a:p>
          <a:p>
            <a:endParaRPr lang="en-US" sz="3200" dirty="0"/>
          </a:p>
          <a:p>
            <a:r>
              <a:rPr lang="en-US" sz="3200" dirty="0"/>
              <a:t>How to contribute to </a:t>
            </a:r>
            <a:r>
              <a:rPr lang="en-US" sz="3200" dirty="0" err="1"/>
              <a:t>etcd</a:t>
            </a:r>
            <a:r>
              <a:rPr lang="en-US" sz="3200" dirty="0"/>
              <a:t> upstream ?</a:t>
            </a:r>
          </a:p>
          <a:p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etcd</a:t>
            </a:r>
            <a:r>
              <a:rPr lang="en-US" sz="3200" dirty="0"/>
              <a:t>-io/</a:t>
            </a:r>
            <a:r>
              <a:rPr lang="en-US" sz="3200" dirty="0" err="1"/>
              <a:t>etcd</a:t>
            </a:r>
            <a:r>
              <a:rPr lang="en-US" sz="3200" dirty="0"/>
              <a:t>/blob/main/</a:t>
            </a:r>
            <a:r>
              <a:rPr lang="en-US" sz="3200" dirty="0" err="1"/>
              <a:t>CONTRIBUTING.md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Contact us on slack </a:t>
            </a:r>
          </a:p>
          <a:p>
            <a:r>
              <a:rPr lang="en-US" sz="3200" dirty="0"/>
              <a:t>Chao - chaochn47</a:t>
            </a:r>
          </a:p>
          <a:p>
            <a:r>
              <a:rPr lang="en-US" sz="3200" dirty="0"/>
              <a:t>Geeta - </a:t>
            </a:r>
            <a:r>
              <a:rPr lang="en-US" sz="3200" dirty="0" err="1"/>
              <a:t>geetasg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52118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3383446" y="344559"/>
            <a:ext cx="5425108" cy="54251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470396" y="2525857"/>
            <a:ext cx="725120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800" b="0" i="0" u="none" strike="noStrike" cap="none">
                <a:solidFill>
                  <a:srgbClr val="002C9D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CA" sz="1800" b="0" i="0" u="none" strike="noStrike" cap="none">
                <a:solidFill>
                  <a:srgbClr val="002C9D"/>
                </a:solidFill>
                <a:latin typeface="Arial"/>
                <a:ea typeface="Arial"/>
                <a:cs typeface="Arial"/>
                <a:sym typeface="Arial"/>
              </a:rPr>
              <a:t>Session QR Codes will be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 cap="none">
                <a:solidFill>
                  <a:srgbClr val="002C9D"/>
                </a:solidFill>
                <a:latin typeface="Arial"/>
                <a:ea typeface="Arial"/>
                <a:cs typeface="Arial"/>
                <a:sym typeface="Arial"/>
              </a:rPr>
              <a:t>sent via email before the event</a:t>
            </a:r>
            <a:endParaRPr sz="1800" b="0" i="0" u="none" strike="noStrike" cap="none">
              <a:solidFill>
                <a:srgbClr val="002C9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047171" y="5913276"/>
            <a:ext cx="609765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>
                <a:solidFill>
                  <a:srgbClr val="002C9D"/>
                </a:solidFill>
                <a:latin typeface="Arial"/>
                <a:ea typeface="Arial"/>
                <a:cs typeface="Arial"/>
                <a:sym typeface="Arial"/>
              </a:rPr>
              <a:t>Please scan the QR Code above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b="0" i="0" u="none" strike="noStrike">
                <a:solidFill>
                  <a:srgbClr val="002C9D"/>
                </a:solidFill>
                <a:latin typeface="Arial"/>
                <a:ea typeface="Arial"/>
                <a:cs typeface="Arial"/>
                <a:sym typeface="Arial"/>
              </a:rPr>
              <a:t>to leave feedback on this session</a:t>
            </a:r>
            <a:endParaRPr sz="1800" b="0">
              <a:solidFill>
                <a:srgbClr val="002C9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800">
                <a:solidFill>
                  <a:srgbClr val="002C9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2C9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5BD1DE-E044-207B-6711-ED5206ABE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785" y="959332"/>
            <a:ext cx="3608427" cy="36010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1f9ac1f608_1_38"/>
          <p:cNvSpPr txBox="1"/>
          <p:nvPr/>
        </p:nvSpPr>
        <p:spPr>
          <a:xfrm>
            <a:off x="838204" y="268397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lang="en-CA" sz="5400" b="1">
                <a:solidFill>
                  <a:srgbClr val="002C9D"/>
                </a:solidFill>
              </a:rPr>
              <a:t>Enjoy the Session!</a:t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66734B-1CA5-0517-B534-14EF62200513}"/>
              </a:ext>
            </a:extLst>
          </p:cNvPr>
          <p:cNvSpPr txBox="1"/>
          <p:nvPr/>
        </p:nvSpPr>
        <p:spPr>
          <a:xfrm>
            <a:off x="1604912" y="2587502"/>
            <a:ext cx="97722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Tales from on-call: Fun with Operating Etcd at Scale </a:t>
            </a:r>
          </a:p>
          <a:p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Geeta Gharpure &amp; Chao Chen, </a:t>
            </a:r>
          </a:p>
          <a:p>
            <a:r>
              <a:rPr lang="en-US" sz="2800" dirty="0">
                <a:latin typeface="Arial" panose="020B0604020202020204" pitchFamily="34" charset="0"/>
              </a:rPr>
              <a:t>EKS @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Amazon Web Services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924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73C548-7CC1-4234-2B4F-010D1B5AC5DF}"/>
              </a:ext>
            </a:extLst>
          </p:cNvPr>
          <p:cNvSpPr txBox="1"/>
          <p:nvPr/>
        </p:nvSpPr>
        <p:spPr>
          <a:xfrm>
            <a:off x="954163" y="126124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Introductions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BC07AB-DF64-7298-5DD3-02C89590B244}"/>
              </a:ext>
            </a:extLst>
          </p:cNvPr>
          <p:cNvSpPr txBox="1"/>
          <p:nvPr/>
        </p:nvSpPr>
        <p:spPr>
          <a:xfrm>
            <a:off x="559770" y="978913"/>
            <a:ext cx="103474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EKS  manages the control plane – all aspects of it – availability, scalability,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- Customers do not have access to the control plane. They manage the workloads on the cluster.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part of the team that operates </a:t>
            </a:r>
            <a:r>
              <a:rPr lang="en-US" dirty="0" err="1"/>
              <a:t>etcd</a:t>
            </a:r>
            <a:r>
              <a:rPr lang="en-US" dirty="0"/>
              <a:t> for EKS.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8AE8F-73AD-90E9-B925-6C353E895FAC}"/>
              </a:ext>
            </a:extLst>
          </p:cNvPr>
          <p:cNvSpPr txBox="1"/>
          <p:nvPr/>
        </p:nvSpPr>
        <p:spPr>
          <a:xfrm>
            <a:off x="1939159" y="6290441"/>
            <a:ext cx="5734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 - https://</a:t>
            </a:r>
            <a:r>
              <a:rPr lang="en-US" dirty="0" err="1"/>
              <a:t>kubernetes.io</a:t>
            </a:r>
            <a:r>
              <a:rPr lang="en-US" dirty="0"/>
              <a:t>/docs/concepts/overview/components/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665FF-A095-73B9-6D59-451DEAF43DF1}"/>
              </a:ext>
            </a:extLst>
          </p:cNvPr>
          <p:cNvSpPr txBox="1"/>
          <p:nvPr/>
        </p:nvSpPr>
        <p:spPr>
          <a:xfrm>
            <a:off x="1182414" y="174997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428556-A97A-CD44-3C3E-774EF2CF2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43" y="2739651"/>
            <a:ext cx="7306968" cy="3416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92F4177-6DF3-72C8-B34D-9810E148D679}"/>
                  </a:ext>
                </a:extLst>
              </p14:cNvPr>
              <p14:cNvContentPartPr/>
              <p14:nvPr/>
            </p14:nvContentPartPr>
            <p14:xfrm>
              <a:off x="1275753" y="4447217"/>
              <a:ext cx="805320" cy="684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92F4177-6DF3-72C8-B34D-9810E148D6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67113" y="4438217"/>
                <a:ext cx="822960" cy="70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03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tcd_at_EKS.mp4">
            <a:hlinkClick r:id="" action="ppaction://media"/>
            <a:extLst>
              <a:ext uri="{FF2B5EF4-FFF2-40B4-BE49-F238E27FC236}">
                <a16:creationId xmlns:a16="http://schemas.microsoft.com/office/drawing/2014/main" id="{534080F0-E52D-0233-335D-EA0C2D75E3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4613"/>
            <a:ext cx="12192000" cy="670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29717</TotalTime>
  <Words>1660</Words>
  <Application>Microsoft Macintosh PowerPoint</Application>
  <PresentationFormat>Widescreen</PresentationFormat>
  <Paragraphs>303</Paragraphs>
  <Slides>52</Slides>
  <Notes>43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Slack-Lato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Microsoft Office User</cp:lastModifiedBy>
  <cp:revision>17</cp:revision>
  <dcterms:created xsi:type="dcterms:W3CDTF">2019-07-29T21:37:05Z</dcterms:created>
  <dcterms:modified xsi:type="dcterms:W3CDTF">2023-04-20T07:24:38Z</dcterms:modified>
</cp:coreProperties>
</file>